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1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40" r:id="rId2"/>
    <p:sldId id="272" r:id="rId3"/>
    <p:sldId id="313" r:id="rId4"/>
    <p:sldId id="293" r:id="rId5"/>
    <p:sldId id="274" r:id="rId6"/>
    <p:sldId id="314" r:id="rId7"/>
    <p:sldId id="297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21" r:id="rId19"/>
    <p:sldId id="333" r:id="rId20"/>
    <p:sldId id="351" r:id="rId21"/>
    <p:sldId id="331" r:id="rId22"/>
    <p:sldId id="337" r:id="rId2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526"/>
    <a:srgbClr val="E66372"/>
    <a:srgbClr val="FFFD92"/>
    <a:srgbClr val="E8705C"/>
    <a:srgbClr val="FFF63C"/>
    <a:srgbClr val="FFFDBB"/>
    <a:srgbClr val="E22A1E"/>
    <a:srgbClr val="FC0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inimized">
    <p:restoredLeft sz="15631" autoAdjust="0"/>
    <p:restoredTop sz="94681" autoAdjust="0"/>
  </p:normalViewPr>
  <p:slideViewPr>
    <p:cSldViewPr snapToGrid="0" snapToObjects="1">
      <p:cViewPr varScale="1">
        <p:scale>
          <a:sx n="13" d="100"/>
          <a:sy n="13" d="100"/>
        </p:scale>
        <p:origin x="-118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27AD72-6DB9-49D8-AD0E-5D29F31882AB}" type="datetimeFigureOut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26AE58-D525-4DEC-9CFB-43CFC744F24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632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5E15F8-4CB3-4EBA-8D65-1D29BFDC9EC3}" type="datetimeFigureOut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0DA4BD-4AF9-4156-8319-10CFFC8BB5C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259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ＭＳ Ｐゴシック" pitchFamily="8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Placeholder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EDCC0-8613-40A5-89E8-758833E4EE79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D3B3-A7BB-4C67-9ABB-48960062641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D155B-F025-4714-99D2-5EBB59B3ED34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52836-4EA0-4C9C-AA96-6627687AF7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266DE-B54F-4E40-8C73-F7471308F068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E6DD-38C5-45B0-AFB7-A7EBBFBD20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D69E-BF5F-4F9F-B5D8-E55A22FCB67F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98938-837C-43CC-A6D4-26C6503462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C9DC-F644-4EE0-97E9-4AF8DA82388E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C6C6-C21B-42EF-8ED9-8B02487A9E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99F35-FA45-4520-9776-64E871F1DE9A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882-4860-4C3F-B590-203F52027A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D529-F7E0-47B8-AEEF-5E1734C6C1D9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F3198-2C55-4130-8087-F33A313298A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7DE57-B133-4B2A-BD43-8CE26BE354D4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08095-3CC6-4FC0-9095-7C2005C8183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169B3-E44B-435E-8069-773CB063F7F0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D0D32-41A0-4129-BB35-7E50A158AB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617F2-B3C7-4068-941E-36A0139A4A6C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05D9A-A86B-4100-B043-0CE4415797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F4684-8C57-4E84-A3A5-3FC480FCC037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4AADF-1342-4D30-9F79-833DF68E875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fld id="{DAB96465-1EDD-419A-BB3A-F56AD2D8A06E}" type="datetime1">
              <a:rPr lang="fr-FR"/>
              <a:pPr>
                <a:defRPr/>
              </a:pPr>
              <a:t>10/08/13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r>
              <a:rPr lang="en-US"/>
              <a:t>eeeESA Atmos Science Conf 2012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B030167-927D-41C7-AC11-C7E23E1F3C4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du Presse-papi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031875" y="328613"/>
            <a:ext cx="70421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Evaluation of Satellite NO2 Stratospheric Columns with the SAOZ/NDACC  UV-Vis Network</a:t>
            </a:r>
            <a:endParaRPr lang="fr-FR" b="1">
              <a:solidFill>
                <a:srgbClr val="FF0000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92088" y="3830638"/>
            <a:ext cx="49672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J.-P. Pommereau</a:t>
            </a:r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</a:t>
            </a: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, F. Goutail</a:t>
            </a:r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</a:t>
            </a: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, A. Pazmino</a:t>
            </a:r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</a:t>
            </a: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, </a:t>
            </a:r>
          </a:p>
          <a:p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D. Ionov</a:t>
            </a:r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1,3</a:t>
            </a: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, F. Hendrick</a:t>
            </a:r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2</a:t>
            </a:r>
            <a:r>
              <a:rPr lang="en-US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, and M. Van Roozendael</a:t>
            </a:r>
            <a:r>
              <a:rPr lang="en-US" sz="1600" baseline="30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2</a:t>
            </a:r>
            <a:endParaRPr lang="fr-FR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92088" y="4467225"/>
            <a:ext cx="4967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[1] LATMOS, CNRS, and University of Versailles Saint Quentin, Guyancourt, France</a:t>
            </a:r>
            <a:endParaRPr lang="fr-FR" sz="12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r>
              <a:rPr lang="en-US" sz="12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[2] Belgian Institute for Space Aeronomy (BIRA-IASB), Brussels, Belgium</a:t>
            </a:r>
            <a:endParaRPr lang="fr-FR" sz="12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r>
              <a:rPr lang="en-US" sz="12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[3] Department of Atmospheric Physics, St. Petersburg State University, Russia</a:t>
            </a:r>
            <a:endParaRPr lang="fr-FR" sz="16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6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8"/>
          <p:cNvSpPr txBox="1">
            <a:spLocks noChangeArrowheads="1"/>
          </p:cNvSpPr>
          <p:nvPr/>
        </p:nvSpPr>
        <p:spPr bwMode="auto">
          <a:xfrm>
            <a:off x="1243013" y="5815013"/>
            <a:ext cx="626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 sz="2000">
              <a:latin typeface="Comic Sans MS" pitchFamily="84" charset="0"/>
            </a:endParaRPr>
          </a:p>
        </p:txBody>
      </p:sp>
      <p:sp>
        <p:nvSpPr>
          <p:cNvPr id="33794" name="Text Box 1028"/>
          <p:cNvSpPr txBox="1">
            <a:spLocks noChangeArrowheads="1"/>
          </p:cNvSpPr>
          <p:nvPr/>
        </p:nvSpPr>
        <p:spPr bwMode="auto">
          <a:xfrm>
            <a:off x="3509963" y="6481763"/>
            <a:ext cx="2647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33795" name="Text Box 1029"/>
          <p:cNvSpPr txBox="1">
            <a:spLocks noChangeArrowheads="1"/>
          </p:cNvSpPr>
          <p:nvPr/>
        </p:nvSpPr>
        <p:spPr bwMode="auto">
          <a:xfrm>
            <a:off x="1565275" y="5815013"/>
            <a:ext cx="615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 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1130300" y="312738"/>
            <a:ext cx="6899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latin typeface="Comic Sans MS" pitchFamily="84" charset="0"/>
              </a:rPr>
              <a:t>EXPLANATION: SZA DEPENDENCE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7223125" y="2693988"/>
            <a:ext cx="15668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omic Sans MS" pitchFamily="84" charset="0"/>
              </a:rPr>
              <a:t>All satellites cut at SZA&gt;85°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5387976" y="6013450"/>
            <a:ext cx="3402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 dirty="0">
                <a:latin typeface="Comic Sans MS" pitchFamily="84" charset="0"/>
              </a:rPr>
              <a:t>GOME </a:t>
            </a:r>
            <a:r>
              <a:rPr lang="fr-FR" sz="1600" dirty="0" err="1">
                <a:latin typeface="Comic Sans MS" pitchFamily="84" charset="0"/>
              </a:rPr>
              <a:t>less</a:t>
            </a:r>
            <a:r>
              <a:rPr lang="fr-FR" sz="1600" dirty="0">
                <a:latin typeface="Comic Sans MS" pitchFamily="84" charset="0"/>
              </a:rPr>
              <a:t> </a:t>
            </a:r>
            <a:r>
              <a:rPr lang="fr-FR" sz="1600" dirty="0" err="1">
                <a:latin typeface="Comic Sans MS" pitchFamily="84" charset="0"/>
              </a:rPr>
              <a:t>dependent</a:t>
            </a:r>
            <a:r>
              <a:rPr lang="fr-FR" sz="1600" dirty="0">
                <a:latin typeface="Comic Sans MS" pitchFamily="84" charset="0"/>
              </a:rPr>
              <a:t> but </a:t>
            </a:r>
            <a:r>
              <a:rPr lang="fr-FR" sz="1600" dirty="0" err="1">
                <a:latin typeface="Comic Sans MS" pitchFamily="84" charset="0"/>
              </a:rPr>
              <a:t>noisy</a:t>
            </a:r>
            <a:endParaRPr lang="fr-FR" sz="1800" dirty="0">
              <a:solidFill>
                <a:srgbClr val="FC0038"/>
              </a:solidFill>
              <a:latin typeface="Comic Sans MS" pitchFamily="84" charset="0"/>
            </a:endParaRP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1243013" y="5035550"/>
            <a:ext cx="67865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Overestimation at high sun, underestimation at low sun</a:t>
            </a:r>
          </a:p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(Not SAOZ since always same SZA)</a:t>
            </a:r>
          </a:p>
        </p:txBody>
      </p:sp>
      <p:pic>
        <p:nvPicPr>
          <p:cNvPr id="2" name="Image 1" descr="Image du Presse-pap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25" y="1045029"/>
            <a:ext cx="5359400" cy="38481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96428" y="4045857"/>
            <a:ext cx="289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omic Sans MS" pitchFamily="84" charset="0"/>
              </a:rPr>
              <a:t>GOME </a:t>
            </a:r>
            <a:r>
              <a:rPr lang="fr-FR" sz="1400" dirty="0" err="1">
                <a:latin typeface="Comic Sans MS" pitchFamily="84" charset="0"/>
              </a:rPr>
              <a:t>less</a:t>
            </a:r>
            <a:r>
              <a:rPr lang="fr-FR" sz="1400" dirty="0">
                <a:latin typeface="Comic Sans MS" pitchFamily="84" charset="0"/>
              </a:rPr>
              <a:t> </a:t>
            </a:r>
            <a:r>
              <a:rPr lang="fr-FR" sz="1400" dirty="0" err="1">
                <a:latin typeface="Comic Sans MS" pitchFamily="84" charset="0"/>
              </a:rPr>
              <a:t>dependent</a:t>
            </a:r>
            <a:r>
              <a:rPr lang="fr-FR" sz="1400" dirty="0">
                <a:latin typeface="Comic Sans MS" pitchFamily="84" charset="0"/>
              </a:rPr>
              <a:t> but </a:t>
            </a:r>
            <a:r>
              <a:rPr lang="fr-FR" sz="1400" dirty="0" err="1" smtClean="0">
                <a:latin typeface="Comic Sans MS" pitchFamily="84" charset="0"/>
              </a:rPr>
              <a:t>noisy</a:t>
            </a:r>
            <a:endParaRPr lang="fr-FR" sz="1400" dirty="0">
              <a:solidFill>
                <a:srgbClr val="FC0038"/>
              </a:solidFill>
              <a:latin typeface="Comic Sans M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90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212850" y="679450"/>
            <a:ext cx="6856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latin typeface="Comic Sans MS" pitchFamily="84" charset="0"/>
              </a:rPr>
              <a:t>But why underestimation of satellite columns in the summer?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47713" y="5576888"/>
            <a:ext cx="8131175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FC0038"/>
                </a:solidFill>
                <a:latin typeface="Comic Sans MS" pitchFamily="84" charset="0"/>
              </a:rPr>
              <a:t>Summer measurements at low sun!</a:t>
            </a: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FC0038"/>
                </a:solidFill>
                <a:latin typeface="Comic Sans MS" pitchFamily="84" charset="0"/>
              </a:rPr>
              <a:t>From ascending orbit at 21 loc during permanent day instead of descending orbit at 9 loc. Diurnal variation correction wrong.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  <p:pic>
        <p:nvPicPr>
          <p:cNvPr id="2" name="Image 1" descr="Image du Presse-papier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1473200"/>
            <a:ext cx="5346700" cy="3898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60786" y="3483429"/>
            <a:ext cx="3356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Comic Sans MS" pitchFamily="84" charset="0"/>
              </a:rPr>
              <a:t>SZA </a:t>
            </a:r>
            <a:r>
              <a:rPr lang="fr-FR" sz="1600" dirty="0" err="1">
                <a:latin typeface="Comic Sans MS" pitchFamily="84" charset="0"/>
              </a:rPr>
              <a:t>at</a:t>
            </a:r>
            <a:r>
              <a:rPr lang="fr-FR" sz="1600" dirty="0">
                <a:latin typeface="Comic Sans MS" pitchFamily="84" charset="0"/>
              </a:rPr>
              <a:t> OMI </a:t>
            </a:r>
            <a:r>
              <a:rPr lang="fr-FR" sz="1600" dirty="0" err="1" smtClean="0">
                <a:latin typeface="Comic Sans MS" pitchFamily="84" charset="0"/>
              </a:rPr>
              <a:t>overpass</a:t>
            </a:r>
            <a:endParaRPr lang="fr-FR" sz="1600" dirty="0">
              <a:latin typeface="Comic Sans M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21548" y="334552"/>
            <a:ext cx="3300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latin typeface="Comic Sans MS" pitchFamily="84" charset="0"/>
              </a:rPr>
              <a:t>DUMONT D’URVILLE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47430" y="6076539"/>
            <a:ext cx="843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FC0038"/>
                </a:solidFill>
                <a:latin typeface="Comic Sans MS" pitchFamily="84" charset="0"/>
              </a:rPr>
              <a:t>Satellites </a:t>
            </a:r>
            <a:r>
              <a:rPr lang="fr-FR" b="1" dirty="0" err="1">
                <a:solidFill>
                  <a:srgbClr val="FC0038"/>
                </a:solidFill>
                <a:latin typeface="Comic Sans MS" pitchFamily="84" charset="0"/>
              </a:rPr>
              <a:t>low</a:t>
            </a:r>
            <a:r>
              <a:rPr lang="fr-FR" b="1" dirty="0">
                <a:solidFill>
                  <a:srgbClr val="FC0038"/>
                </a:solidFill>
                <a:latin typeface="Comic Sans MS" pitchFamily="84" charset="0"/>
              </a:rPr>
              <a:t> </a:t>
            </a:r>
            <a:r>
              <a:rPr lang="fr-FR" b="1" dirty="0" err="1">
                <a:solidFill>
                  <a:srgbClr val="FC0038"/>
                </a:solidFill>
                <a:latin typeface="Comic Sans MS" pitchFamily="84" charset="0"/>
              </a:rPr>
              <a:t>biased</a:t>
            </a:r>
            <a:r>
              <a:rPr lang="fr-FR" b="1" dirty="0">
                <a:solidFill>
                  <a:srgbClr val="FC0038"/>
                </a:solidFill>
                <a:latin typeface="Comic Sans MS" pitchFamily="84" charset="0"/>
              </a:rPr>
              <a:t> </a:t>
            </a:r>
            <a:r>
              <a:rPr lang="fr-FR" b="1" dirty="0" err="1">
                <a:solidFill>
                  <a:srgbClr val="FC0038"/>
                </a:solidFill>
                <a:latin typeface="Comic Sans MS" pitchFamily="84" charset="0"/>
              </a:rPr>
              <a:t>compared</a:t>
            </a:r>
            <a:r>
              <a:rPr lang="fr-FR" b="1" dirty="0">
                <a:solidFill>
                  <a:srgbClr val="FC0038"/>
                </a:solidFill>
                <a:latin typeface="Comic Sans MS" pitchFamily="84" charset="0"/>
              </a:rPr>
              <a:t> to SAOZ </a:t>
            </a:r>
            <a:endParaRPr lang="fr-FR" dirty="0"/>
          </a:p>
        </p:txBody>
      </p:sp>
      <p:pic>
        <p:nvPicPr>
          <p:cNvPr id="4" name="Image 3" descr="Image du Presse-papi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2" y="796217"/>
            <a:ext cx="7888514" cy="52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719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844675" y="442913"/>
            <a:ext cx="5846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latin typeface="Comic Sans MS" pitchFamily="84" charset="0"/>
              </a:rPr>
              <a:t>DUMONT D’URVILLE</a:t>
            </a:r>
          </a:p>
        </p:txBody>
      </p:sp>
      <p:sp>
        <p:nvSpPr>
          <p:cNvPr id="2" name="Rectangle 1"/>
          <p:cNvSpPr/>
          <p:nvPr/>
        </p:nvSpPr>
        <p:spPr>
          <a:xfrm>
            <a:off x="3177691" y="900113"/>
            <a:ext cx="29803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latin typeface="Comic Sans MS" pitchFamily="84" charset="0"/>
              </a:rPr>
              <a:t>SZA DEPENDENCE</a:t>
            </a:r>
          </a:p>
        </p:txBody>
      </p:sp>
      <p:pic>
        <p:nvPicPr>
          <p:cNvPr id="3" name="Image 2" descr="Image du Presse-papi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69357"/>
            <a:ext cx="65532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51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u contenu 1"/>
          <p:cNvSpPr>
            <a:spLocks noGrp="1"/>
          </p:cNvSpPr>
          <p:nvPr>
            <p:ph idx="4294967295"/>
          </p:nvPr>
        </p:nvSpPr>
        <p:spPr>
          <a:xfrm>
            <a:off x="430213" y="368300"/>
            <a:ext cx="7961312" cy="606425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fr-FR" sz="2400" smtClean="0">
                <a:latin typeface="Comic Sans MS" pitchFamily="84" charset="0"/>
              </a:rPr>
              <a:t>Mid-Latitude: Kerguelen (never polluted)</a:t>
            </a:r>
            <a:endParaRPr lang="en-GB" sz="2400">
              <a:latin typeface="Comic Sans MS" pitchFamily="84" charset="0"/>
            </a:endParaRPr>
          </a:p>
        </p:txBody>
      </p:sp>
      <p:sp>
        <p:nvSpPr>
          <p:cNvPr id="37890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532188" y="6356350"/>
            <a:ext cx="2135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133475" y="5057775"/>
            <a:ext cx="67929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GOME and OMI high biased in summer, </a:t>
            </a:r>
          </a:p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SCIA better but low biased in winter </a:t>
            </a:r>
            <a:endParaRPr lang="fr-FR"/>
          </a:p>
        </p:txBody>
      </p:sp>
      <p:pic>
        <p:nvPicPr>
          <p:cNvPr id="2" name="Image 1" descr="Image du Presse-pap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179285"/>
            <a:ext cx="5372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8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39938" name="Text Box 5"/>
          <p:cNvSpPr txBox="1">
            <a:spLocks noChangeArrowheads="1"/>
          </p:cNvSpPr>
          <p:nvPr/>
        </p:nvSpPr>
        <p:spPr bwMode="auto">
          <a:xfrm>
            <a:off x="3532188" y="6356350"/>
            <a:ext cx="21351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709863" y="407988"/>
            <a:ext cx="3821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latin typeface="Comic Sans MS" pitchFamily="84" charset="0"/>
              </a:rPr>
              <a:t>SZA DEPENDENCE</a:t>
            </a:r>
          </a:p>
        </p:txBody>
      </p:sp>
      <p:pic>
        <p:nvPicPr>
          <p:cNvPr id="39940" name="Picture 5" descr="Lay_NO2vsSZA_K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0538" y="1201738"/>
            <a:ext cx="5576887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1190625" y="5500688"/>
            <a:ext cx="7258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>
                <a:solidFill>
                  <a:srgbClr val="FC0038"/>
                </a:solidFill>
                <a:latin typeface="Comic Sans MS" pitchFamily="84" charset="0"/>
              </a:rPr>
              <a:t>But in contrast to polar areas: high sun in the summer and low sun in the winter (daytime orbit only)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05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41986" name="Text Box 5"/>
          <p:cNvSpPr txBox="1">
            <a:spLocks noChangeArrowheads="1"/>
          </p:cNvSpPr>
          <p:nvPr/>
        </p:nvSpPr>
        <p:spPr bwMode="auto">
          <a:xfrm>
            <a:off x="1627188" y="5507038"/>
            <a:ext cx="556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1987" name="Text Box 6"/>
          <p:cNvSpPr txBox="1">
            <a:spLocks noChangeArrowheads="1"/>
          </p:cNvSpPr>
          <p:nvPr/>
        </p:nvSpPr>
        <p:spPr bwMode="auto">
          <a:xfrm>
            <a:off x="3725863" y="6356350"/>
            <a:ext cx="19764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395413" y="396875"/>
            <a:ext cx="6656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pitchFamily="84" charset="0"/>
              </a:rPr>
              <a:t>Mid-Latitude: OHP (PBL frequently polluted)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1627188" y="5368925"/>
            <a:ext cx="607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All satellites larger and noisier than SAOZ </a:t>
            </a:r>
          </a:p>
        </p:txBody>
      </p:sp>
      <p:pic>
        <p:nvPicPr>
          <p:cNvPr id="2" name="Image 1" descr="Image du Presse-pap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88" y="1507672"/>
            <a:ext cx="5257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03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u contenu 1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713787" cy="554037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endParaRPr lang="fr-FR" sz="3600" smtClean="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0" indent="0" algn="ctr" eaLnBrk="1" hangingPunct="1">
              <a:lnSpc>
                <a:spcPct val="110000"/>
              </a:lnSpc>
              <a:buFont typeface="Arial" pitchFamily="84" charset="0"/>
              <a:buNone/>
            </a:pPr>
            <a:endParaRPr lang="fr-FR" sz="3600" smtClean="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0" indent="0" algn="ctr" eaLnBrk="1" hangingPunct="1">
              <a:lnSpc>
                <a:spcPct val="110000"/>
              </a:lnSpc>
              <a:buFont typeface="Arial" pitchFamily="84" charset="0"/>
              <a:buNone/>
            </a:pPr>
            <a:endParaRPr lang="en-GB" sz="2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44034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743200" y="379413"/>
            <a:ext cx="3535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pitchFamily="84" charset="0"/>
              </a:rPr>
              <a:t>SZA DEPENDENCE</a:t>
            </a:r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374650" y="5659438"/>
            <a:ext cx="85185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Similar to Kerguelen but larger summer high bias and noise on all satellites</a:t>
            </a:r>
          </a:p>
          <a:p>
            <a:pPr algn="ctr"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Nadir viewing more sensitive to PBL than zenith sky SAOZ</a:t>
            </a:r>
          </a:p>
        </p:txBody>
      </p:sp>
      <p:pic>
        <p:nvPicPr>
          <p:cNvPr id="2" name="Image 1" descr="Image du Presse-pap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384300"/>
            <a:ext cx="56896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35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7" name="Espace réservé du contenu 1"/>
          <p:cNvSpPr>
            <a:spLocks noGrp="1"/>
          </p:cNvSpPr>
          <p:nvPr>
            <p:ph idx="4294967295"/>
          </p:nvPr>
        </p:nvSpPr>
        <p:spPr>
          <a:xfrm>
            <a:off x="179388" y="234950"/>
            <a:ext cx="8713787" cy="1806575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fr-FR" sz="2400" smtClean="0">
                <a:latin typeface="Comic Sans MS" pitchFamily="84" charset="0"/>
              </a:rPr>
              <a:t>TROPICS</a:t>
            </a:r>
          </a:p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fr-FR" sz="2400" smtClean="0">
                <a:latin typeface="Comic Sans MS" pitchFamily="84" charset="0"/>
              </a:rPr>
              <a:t>Larger SAOZ column in Bauru compared to Reunion</a:t>
            </a:r>
          </a:p>
          <a:p>
            <a:pPr marL="0" indent="0" algn="ctr" eaLnBrk="1" hangingPunct="1">
              <a:spcBef>
                <a:spcPct val="50000"/>
              </a:spcBef>
              <a:buFontTx/>
              <a:buNone/>
            </a:pPr>
            <a:r>
              <a:rPr lang="fr-FR" sz="2000">
                <a:latin typeface="Comic Sans MS" pitchFamily="84" charset="0"/>
              </a:rPr>
              <a:t>(LNOx during thunderstorm summer, biomass burning and urban pollution in the winter)</a:t>
            </a:r>
            <a:endParaRPr lang="en-GB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66568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graphicFrame>
        <p:nvGraphicFramePr>
          <p:cNvPr id="66565" name="Object 5"/>
          <p:cNvGraphicFramePr>
            <a:graphicFrameLocks noChangeAspect="1"/>
          </p:cNvGraphicFramePr>
          <p:nvPr/>
        </p:nvGraphicFramePr>
        <p:xfrm>
          <a:off x="612775" y="2952750"/>
          <a:ext cx="7448550" cy="253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7" name="Document" r:id="rId4" imgW="5751576" imgH="1953768" progId="">
                  <p:embed/>
                </p:oleObj>
              </mc:Choice>
              <mc:Fallback>
                <p:oleObj name="Document" r:id="rId4" imgW="5751576" imgH="195376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" y="2952750"/>
                        <a:ext cx="7448550" cy="2530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3702050" y="6542088"/>
            <a:ext cx="1928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66570" name="Text Box 10"/>
          <p:cNvSpPr txBox="1">
            <a:spLocks noChangeArrowheads="1"/>
          </p:cNvSpPr>
          <p:nvPr/>
        </p:nvSpPr>
        <p:spPr bwMode="auto">
          <a:xfrm>
            <a:off x="5799138" y="5907088"/>
            <a:ext cx="2419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200"/>
              <a:t>Pastel PhD thesis 2011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447800"/>
            <a:ext cx="6859588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Text Box 3"/>
          <p:cNvSpPr txBox="1">
            <a:spLocks noChangeArrowheads="1"/>
          </p:cNvSpPr>
          <p:nvPr/>
        </p:nvSpPr>
        <p:spPr bwMode="auto">
          <a:xfrm>
            <a:off x="6019800" y="5076825"/>
            <a:ext cx="114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600">
                <a:solidFill>
                  <a:srgbClr val="FF0B28"/>
                </a:solidFill>
                <a:latin typeface="Comic Sans MS" pitchFamily="84" charset="0"/>
              </a:rPr>
              <a:t>BAURU</a:t>
            </a:r>
            <a:endParaRPr lang="fr-FR">
              <a:solidFill>
                <a:srgbClr val="FF0B28"/>
              </a:solidFill>
              <a:latin typeface="Comic Sans MS" pitchFamily="84" charset="0"/>
            </a:endParaRP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2552700" y="5099050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>
                <a:solidFill>
                  <a:srgbClr val="FF0B28"/>
                </a:solidFill>
                <a:latin typeface="Comic Sans MS" pitchFamily="84" charset="0"/>
              </a:rPr>
              <a:t>REUNION</a:t>
            </a: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3200400" y="5943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fr-FR">
              <a:latin typeface="Times" pitchFamily="84" charset="0"/>
            </a:endParaRPr>
          </a:p>
        </p:txBody>
      </p:sp>
      <p:sp>
        <p:nvSpPr>
          <p:cNvPr id="68613" name="Text Box 11"/>
          <p:cNvSpPr txBox="1">
            <a:spLocks noChangeArrowheads="1"/>
          </p:cNvSpPr>
          <p:nvPr/>
        </p:nvSpPr>
        <p:spPr bwMode="auto">
          <a:xfrm>
            <a:off x="925513" y="441325"/>
            <a:ext cx="7370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Nitrogen Dioxide zonal anomaly between 10-20°S in the summer seen from a circum-navigating long duration ballon</a:t>
            </a:r>
            <a:r>
              <a:rPr lang="fr-FR" sz="2000">
                <a:solidFill>
                  <a:srgbClr val="FF0B28"/>
                </a:solidFill>
                <a:latin typeface="Comic Sans MS" pitchFamily="84" charset="0"/>
              </a:rPr>
              <a:t> </a:t>
            </a:r>
            <a:endParaRPr lang="fr-FR" sz="1600">
              <a:solidFill>
                <a:srgbClr val="FF0B28"/>
              </a:solidFill>
              <a:latin typeface="Comic Sans MS" pitchFamily="84" charset="0"/>
            </a:endParaRPr>
          </a:p>
        </p:txBody>
      </p:sp>
      <p:sp>
        <p:nvSpPr>
          <p:cNvPr id="68614" name="Text Box 12"/>
          <p:cNvSpPr txBox="1">
            <a:spLocks noChangeArrowheads="1"/>
          </p:cNvSpPr>
          <p:nvPr/>
        </p:nvSpPr>
        <p:spPr bwMode="auto">
          <a:xfrm>
            <a:off x="7800975" y="3124200"/>
            <a:ext cx="111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000">
                <a:solidFill>
                  <a:srgbClr val="FF0B28"/>
                </a:solidFill>
                <a:latin typeface="Comic Sans MS" pitchFamily="84" charset="0"/>
              </a:rPr>
              <a:t>LNOx</a:t>
            </a:r>
            <a:endParaRPr lang="fr-FR" sz="1600">
              <a:solidFill>
                <a:srgbClr val="FF0B28"/>
              </a:solidFill>
              <a:latin typeface="Comic Sans MS" pitchFamily="84" charset="0"/>
            </a:endParaRPr>
          </a:p>
        </p:txBody>
      </p:sp>
      <p:sp>
        <p:nvSpPr>
          <p:cNvPr id="68615" name="Text Box 13"/>
          <p:cNvSpPr txBox="1">
            <a:spLocks noChangeArrowheads="1"/>
          </p:cNvSpPr>
          <p:nvPr/>
        </p:nvSpPr>
        <p:spPr bwMode="auto">
          <a:xfrm>
            <a:off x="925513" y="3124200"/>
            <a:ext cx="116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FF0B28"/>
                </a:solidFill>
                <a:latin typeface="Comic Sans MS" pitchFamily="84" charset="0"/>
              </a:rPr>
              <a:t>LNOx</a:t>
            </a:r>
          </a:p>
        </p:txBody>
      </p:sp>
      <p:sp>
        <p:nvSpPr>
          <p:cNvPr id="68616" name="Line 14"/>
          <p:cNvSpPr>
            <a:spLocks noChangeShapeType="1"/>
          </p:cNvSpPr>
          <p:nvPr/>
        </p:nvSpPr>
        <p:spPr bwMode="auto">
          <a:xfrm flipH="1" flipV="1">
            <a:off x="3200400" y="1666875"/>
            <a:ext cx="0" cy="318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7" name="Line 15"/>
          <p:cNvSpPr>
            <a:spLocks noChangeShapeType="1"/>
          </p:cNvSpPr>
          <p:nvPr/>
        </p:nvSpPr>
        <p:spPr bwMode="auto">
          <a:xfrm flipH="1" flipV="1">
            <a:off x="6573838" y="1666875"/>
            <a:ext cx="0" cy="3186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Text Box 16"/>
          <p:cNvSpPr txBox="1">
            <a:spLocks noChangeArrowheads="1"/>
          </p:cNvSpPr>
          <p:nvPr/>
        </p:nvSpPr>
        <p:spPr bwMode="auto">
          <a:xfrm>
            <a:off x="5772150" y="5943600"/>
            <a:ext cx="245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sz="1400">
                <a:latin typeface="Comic Sans MS" pitchFamily="84" charset="0"/>
              </a:rPr>
              <a:t>Pommereau 2007</a:t>
            </a:r>
            <a:endParaRPr lang="fr-FR" sz="2000">
              <a:solidFill>
                <a:srgbClr val="FF0B28"/>
              </a:solidFill>
              <a:latin typeface="Comic Sans MS" pitchFamily="84" charset="0"/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1371600" y="5546725"/>
            <a:ext cx="541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rgbClr val="FC0038"/>
                </a:solidFill>
                <a:latin typeface="Comic Sans MS" pitchFamily="84" charset="0"/>
              </a:rPr>
              <a:t>Maximum over Africa and S.America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ZoneTexte 1"/>
          <p:cNvSpPr txBox="1">
            <a:spLocks noChangeArrowheads="1"/>
          </p:cNvSpPr>
          <p:nvPr/>
        </p:nvSpPr>
        <p:spPr bwMode="auto">
          <a:xfrm>
            <a:off x="889000" y="752475"/>
            <a:ext cx="7493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b="1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NO</a:t>
            </a:r>
            <a:r>
              <a:rPr lang="fr-FR" b="1" baseline="-25000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2</a:t>
            </a:r>
            <a:r>
              <a:rPr lang="fr-FR" b="1">
                <a:solidFill>
                  <a:srgbClr val="FF0000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more complex than ozone for several reasons</a:t>
            </a:r>
            <a:endParaRPr lang="fr-FR" sz="2800">
              <a:solidFill>
                <a:srgbClr val="FF0000"/>
              </a:solidFill>
              <a:latin typeface="Calibri" pitchFamily="84" charset="0"/>
            </a:endParaRPr>
          </a:p>
        </p:txBody>
      </p:sp>
      <p:sp>
        <p:nvSpPr>
          <p:cNvPr id="17410" name="ZoneTexte 2"/>
          <p:cNvSpPr txBox="1">
            <a:spLocks noChangeArrowheads="1"/>
          </p:cNvSpPr>
          <p:nvPr/>
        </p:nvSpPr>
        <p:spPr bwMode="auto">
          <a:xfrm>
            <a:off x="1082675" y="2074863"/>
            <a:ext cx="70008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itchFamily="84" charset="0"/>
              <a:buNone/>
            </a:pPr>
            <a:endParaRPr lang="fr-FR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457200" indent="-457200">
              <a:buFont typeface="Arial" pitchFamily="84" charset="0"/>
              <a:buChar char="•"/>
            </a:pPr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Tropospheric contribution larger than for O</a:t>
            </a:r>
            <a:r>
              <a:rPr lang="fr-FR" sz="2000" baseline="-25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3</a:t>
            </a:r>
          </a:p>
          <a:p>
            <a:pPr marL="457200" indent="-457200"/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     (PBL pollution, Lightning NOx in UTLS)</a:t>
            </a:r>
          </a:p>
          <a:p>
            <a:pPr marL="457200" indent="-457200"/>
            <a:endParaRPr lang="fr-FR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457200" indent="-457200">
              <a:buFontTx/>
              <a:buChar char="•"/>
            </a:pPr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Limited information on profile climatology below </a:t>
            </a:r>
          </a:p>
          <a:p>
            <a:pPr marL="457200" indent="-457200"/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	20 km and during polar permanent day and night</a:t>
            </a:r>
          </a:p>
          <a:p>
            <a:pPr marL="457200" indent="-457200"/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    (models little representative of the troposphere)</a:t>
            </a:r>
          </a:p>
          <a:p>
            <a:pPr marL="457200" indent="-457200"/>
            <a:endParaRPr lang="fr-FR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457200" indent="-457200">
              <a:buFont typeface="Arial" pitchFamily="84" charset="0"/>
              <a:buChar char="•"/>
            </a:pPr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Photochemical diurnal variation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898989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7412" name="Espace réservé du pied de page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413" name="Text Box 1032"/>
          <p:cNvSpPr txBox="1">
            <a:spLocks noChangeArrowheads="1"/>
          </p:cNvSpPr>
          <p:nvPr/>
        </p:nvSpPr>
        <p:spPr bwMode="auto">
          <a:xfrm>
            <a:off x="3689350" y="6356350"/>
            <a:ext cx="2330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69634" name="Text Box 6"/>
          <p:cNvSpPr txBox="1">
            <a:spLocks noChangeArrowheads="1"/>
          </p:cNvSpPr>
          <p:nvPr/>
        </p:nvSpPr>
        <p:spPr bwMode="auto">
          <a:xfrm>
            <a:off x="849313" y="2355850"/>
            <a:ext cx="791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pitchFamily="84" charset="0"/>
              </a:rPr>
              <a:t>Satellites: no difference between Bauru and Reunion</a:t>
            </a:r>
          </a:p>
        </p:txBody>
      </p:sp>
      <p:sp>
        <p:nvSpPr>
          <p:cNvPr id="69637" name="Text Box 7"/>
          <p:cNvSpPr txBox="1">
            <a:spLocks noChangeArrowheads="1"/>
          </p:cNvSpPr>
          <p:nvPr/>
        </p:nvSpPr>
        <p:spPr bwMode="auto">
          <a:xfrm>
            <a:off x="174625" y="5680075"/>
            <a:ext cx="4316413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FC0038"/>
                </a:solidFill>
                <a:latin typeface="Comic Sans MS" pitchFamily="84" charset="0"/>
              </a:rPr>
              <a:t>Agreement SAT/SAOZ (except GOME)</a:t>
            </a:r>
          </a:p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FC0038"/>
                </a:solidFill>
                <a:latin typeface="Comic Sans MS" pitchFamily="84" charset="0"/>
              </a:rPr>
              <a:t>(tropospheric NO</a:t>
            </a:r>
            <a:r>
              <a:rPr lang="fr-FR" sz="1600" baseline="-25000">
                <a:solidFill>
                  <a:srgbClr val="FC0038"/>
                </a:solidFill>
                <a:latin typeface="Comic Sans MS" pitchFamily="84" charset="0"/>
              </a:rPr>
              <a:t>2</a:t>
            </a:r>
            <a:r>
              <a:rPr lang="fr-FR" sz="1600">
                <a:solidFill>
                  <a:srgbClr val="FC0038"/>
                </a:solidFill>
                <a:latin typeface="Comic Sans MS" pitchFamily="84" charset="0"/>
              </a:rPr>
              <a:t> consistent)</a:t>
            </a: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 </a:t>
            </a:r>
          </a:p>
        </p:txBody>
      </p:sp>
      <p:sp>
        <p:nvSpPr>
          <p:cNvPr id="69638" name="Text Box 8"/>
          <p:cNvSpPr txBox="1">
            <a:spLocks noChangeArrowheads="1"/>
          </p:cNvSpPr>
          <p:nvPr/>
        </p:nvSpPr>
        <p:spPr bwMode="auto">
          <a:xfrm>
            <a:off x="4491038" y="5680075"/>
            <a:ext cx="4652962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FC0038"/>
                </a:solidFill>
                <a:latin typeface="Comic Sans MS" pitchFamily="84" charset="0"/>
              </a:rPr>
              <a:t>All SAT larger than SAOZ, particularly OMI</a:t>
            </a:r>
          </a:p>
          <a:p>
            <a:pPr algn="ctr">
              <a:spcBef>
                <a:spcPct val="50000"/>
              </a:spcBef>
            </a:pPr>
            <a:r>
              <a:rPr lang="fr-FR" sz="1600">
                <a:solidFill>
                  <a:srgbClr val="FC0038"/>
                </a:solidFill>
                <a:latin typeface="Comic Sans MS" pitchFamily="84" charset="0"/>
              </a:rPr>
              <a:t>(wrong tropospheric NO</a:t>
            </a:r>
            <a:r>
              <a:rPr lang="fr-FR" sz="1600" baseline="-25000">
                <a:solidFill>
                  <a:srgbClr val="FC0038"/>
                </a:solidFill>
                <a:latin typeface="Comic Sans MS" pitchFamily="84" charset="0"/>
              </a:rPr>
              <a:t>2</a:t>
            </a:r>
            <a:r>
              <a:rPr lang="fr-FR" sz="1600">
                <a:solidFill>
                  <a:srgbClr val="FC0038"/>
                </a:solidFill>
                <a:latin typeface="Comic Sans MS" pitchFamily="84" charset="0"/>
              </a:rPr>
              <a:t>)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  <p:pic>
        <p:nvPicPr>
          <p:cNvPr id="3" name="Image 2" descr="Image du Presse-papier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175" y="2931885"/>
            <a:ext cx="3810000" cy="2832100"/>
          </a:xfrm>
          <a:prstGeom prst="rect">
            <a:avLst/>
          </a:prstGeom>
        </p:spPr>
      </p:pic>
      <p:pic>
        <p:nvPicPr>
          <p:cNvPr id="4" name="Image 3" descr="Image du Presse-papiers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849336"/>
            <a:ext cx="3949700" cy="2857500"/>
          </a:xfrm>
          <a:prstGeom prst="rect">
            <a:avLst/>
          </a:prstGeom>
        </p:spPr>
      </p:pic>
      <p:pic>
        <p:nvPicPr>
          <p:cNvPr id="5" name="Image 4" descr="Image du Presse-papiers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1" y="193675"/>
            <a:ext cx="2730500" cy="2057400"/>
          </a:xfrm>
          <a:prstGeom prst="rect">
            <a:avLst/>
          </a:prstGeom>
        </p:spPr>
      </p:pic>
      <p:pic>
        <p:nvPicPr>
          <p:cNvPr id="6" name="Image 5" descr="Image du Presse-papiers 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128" y="285750"/>
            <a:ext cx="27559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71682" name="Text Box 6"/>
          <p:cNvSpPr txBox="1">
            <a:spLocks noChangeArrowheads="1"/>
          </p:cNvSpPr>
          <p:nvPr/>
        </p:nvSpPr>
        <p:spPr bwMode="auto">
          <a:xfrm>
            <a:off x="554038" y="481013"/>
            <a:ext cx="7916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SZA DEPENDENCE</a:t>
            </a:r>
          </a:p>
        </p:txBody>
      </p:sp>
      <p:pic>
        <p:nvPicPr>
          <p:cNvPr id="71683" name="Picture 4" descr="Lay_NO2vsSZA_B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38" y="1708150"/>
            <a:ext cx="3687762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5" descr="Lay_NO2vsSZA_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1711325"/>
            <a:ext cx="36861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1576388" y="1190625"/>
            <a:ext cx="1858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Bauru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5715000" y="121285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Reunion</a:t>
            </a:r>
          </a:p>
        </p:txBody>
      </p:sp>
      <p:sp>
        <p:nvSpPr>
          <p:cNvPr id="71687" name="Text Box 8"/>
          <p:cNvSpPr txBox="1">
            <a:spLocks noChangeArrowheads="1"/>
          </p:cNvSpPr>
          <p:nvPr/>
        </p:nvSpPr>
        <p:spPr bwMode="auto">
          <a:xfrm>
            <a:off x="4784725" y="4535488"/>
            <a:ext cx="38893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Larger stratospheric columns: Tropospheric ozone underestimated (particularly OMI and GOME)</a:t>
            </a:r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179388" y="4535488"/>
            <a:ext cx="40624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Smaller SCIA and GOME2 stratospheric columns:  Tropospheric ozone overestimated.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4" descr="O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1775"/>
            <a:ext cx="9144000" cy="70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479425" y="2552700"/>
            <a:ext cx="836136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>
                <a:solidFill>
                  <a:srgbClr val="FFF63C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Systematic seasonal differences (up to 30%) between satellites and SAOZ at all latitudes, attributed to:</a:t>
            </a:r>
          </a:p>
          <a:p>
            <a:pPr>
              <a:buFontTx/>
              <a:buChar char="•"/>
            </a:pPr>
            <a:endParaRPr lang="en-GB">
              <a:solidFill>
                <a:srgbClr val="FFF63C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FFF63C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SZA dependences of SAOZ- satellites difference (OMI largest, GOME smallest). </a:t>
            </a:r>
            <a:r>
              <a:rPr lang="en-GB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Improved correction for diurnal variation and profiles climatology required</a:t>
            </a:r>
            <a:r>
              <a:rPr lang="en-GB">
                <a:solidFill>
                  <a:srgbClr val="FFF63C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.</a:t>
            </a:r>
          </a:p>
          <a:p>
            <a:pPr>
              <a:buFontTx/>
              <a:buChar char="•"/>
            </a:pPr>
            <a:endParaRPr lang="en-GB">
              <a:solidFill>
                <a:srgbClr val="FFF63C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buFontTx/>
              <a:buChar char="•"/>
            </a:pPr>
            <a:r>
              <a:rPr lang="en-GB">
                <a:solidFill>
                  <a:srgbClr val="FFF63C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Errors in tropospheric contributions estimations</a:t>
            </a:r>
            <a:endParaRPr lang="en-GB" sz="2000">
              <a:solidFill>
                <a:srgbClr val="FFFD92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r>
              <a:rPr lang="en-GB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Tropospheric contribution very difficult to separate in nadir observations</a:t>
            </a:r>
            <a:endParaRPr lang="fr-FR" sz="2000">
              <a:solidFill>
                <a:srgbClr val="FFF63C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768350" y="-122238"/>
            <a:ext cx="4149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SUMMARY</a:t>
            </a: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1905000" y="627063"/>
            <a:ext cx="59483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b="1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SAOZ NO</a:t>
            </a:r>
            <a:r>
              <a:rPr lang="fr-FR" sz="2000" b="1" baseline="-25000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2 </a:t>
            </a:r>
          </a:p>
          <a:p>
            <a:pPr algn="ctr"/>
            <a:r>
              <a:rPr lang="fr-FR" sz="2000" b="1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following NDACC UV-Vis WG recommendations</a:t>
            </a:r>
            <a:endParaRPr lang="fr-FR" sz="36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708025" y="2032000"/>
            <a:ext cx="78470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Slant columns at sunrise and sunset by zenith sky observations between 86°-91°SZA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NO</a:t>
            </a:r>
            <a:r>
              <a:rPr lang="fr-FR" sz="2000" baseline="-25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2</a:t>
            </a:r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cross-sections at low temperature (Vandaele et al.)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sz="20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Slant converted into vertical columns using Air Mass Factors (AMF) calculated from IASB-BIRA zonal climatologies 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fr-FR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3678238" y="6410325"/>
            <a:ext cx="241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19460" name="Rectangle 1028"/>
          <p:cNvSpPr>
            <a:spLocks noChangeArrowheads="1"/>
          </p:cNvSpPr>
          <p:nvPr/>
        </p:nvSpPr>
        <p:spPr bwMode="auto">
          <a:xfrm>
            <a:off x="7431088" y="15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ce réservé du pied de page 2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ESA ACVE March 2013</a:t>
            </a:r>
            <a:endParaRPr lang="fr-FR"/>
          </a:p>
        </p:txBody>
      </p:sp>
      <p:pic>
        <p:nvPicPr>
          <p:cNvPr id="21506" name="Picture 5" descr="saoz_netwo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338" y="1363663"/>
            <a:ext cx="80899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546725" y="4038600"/>
            <a:ext cx="357188" cy="3365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4845050" y="1885950"/>
            <a:ext cx="357188" cy="336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833813" y="1638300"/>
            <a:ext cx="357187" cy="336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77" name="AutoShape 9"/>
          <p:cNvSpPr>
            <a:spLocks noChangeArrowheads="1"/>
          </p:cNvSpPr>
          <p:nvPr/>
        </p:nvSpPr>
        <p:spPr bwMode="auto">
          <a:xfrm>
            <a:off x="6616700" y="1562100"/>
            <a:ext cx="357188" cy="336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5662613" y="4689475"/>
            <a:ext cx="357187" cy="33655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4373563" y="2406650"/>
            <a:ext cx="357187" cy="33655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80" name="AutoShape 12"/>
          <p:cNvSpPr>
            <a:spLocks noChangeArrowheads="1"/>
          </p:cNvSpPr>
          <p:nvPr/>
        </p:nvSpPr>
        <p:spPr bwMode="auto">
          <a:xfrm>
            <a:off x="6731000" y="5397500"/>
            <a:ext cx="357188" cy="33655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3008313" y="4022725"/>
            <a:ext cx="357187" cy="3365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1515" name="Text Box 14"/>
          <p:cNvSpPr txBox="1">
            <a:spLocks noChangeArrowheads="1"/>
          </p:cNvSpPr>
          <p:nvPr/>
        </p:nvSpPr>
        <p:spPr bwMode="auto">
          <a:xfrm>
            <a:off x="3008313" y="5349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latin typeface="Comic Sans MS" pitchFamily="84" charset="0"/>
              </a:rPr>
              <a:t> </a:t>
            </a:r>
            <a:endParaRPr lang="fr-FR"/>
          </a:p>
        </p:txBody>
      </p:sp>
      <p:sp>
        <p:nvSpPr>
          <p:cNvPr id="21516" name="Text Box 15"/>
          <p:cNvSpPr txBox="1">
            <a:spLocks noChangeArrowheads="1"/>
          </p:cNvSpPr>
          <p:nvPr/>
        </p:nvSpPr>
        <p:spPr bwMode="auto">
          <a:xfrm>
            <a:off x="1392238" y="534988"/>
            <a:ext cx="623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pitchFamily="84" charset="0"/>
              </a:rPr>
              <a:t>SAOZ network selected stations</a:t>
            </a:r>
          </a:p>
        </p:txBody>
      </p:sp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541338" y="6002338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Arctic</a:t>
            </a:r>
            <a:endParaRPr lang="fr-FR">
              <a:latin typeface="Comic Sans MS" pitchFamily="84" charset="0"/>
            </a:endParaRPr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auto">
          <a:xfrm>
            <a:off x="2352675" y="6002338"/>
            <a:ext cx="1838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Antarctic</a:t>
            </a:r>
            <a:endParaRPr lang="fr-FR">
              <a:latin typeface="Comic Sans MS" pitchFamily="84" charset="0"/>
            </a:endParaRPr>
          </a:p>
        </p:txBody>
      </p:sp>
      <p:sp>
        <p:nvSpPr>
          <p:cNvPr id="21519" name="Text Box 19"/>
          <p:cNvSpPr txBox="1">
            <a:spLocks noChangeArrowheads="1"/>
          </p:cNvSpPr>
          <p:nvPr/>
        </p:nvSpPr>
        <p:spPr bwMode="auto">
          <a:xfrm>
            <a:off x="4373563" y="6002338"/>
            <a:ext cx="1289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Mid-Lat</a:t>
            </a:r>
            <a:endParaRPr lang="fr-FR">
              <a:latin typeface="Comic Sans MS" pitchFamily="84" charset="0"/>
            </a:endParaRPr>
          </a:p>
        </p:txBody>
      </p:sp>
      <p:sp>
        <p:nvSpPr>
          <p:cNvPr id="21520" name="Text Box 20"/>
          <p:cNvSpPr txBox="1">
            <a:spLocks noChangeArrowheads="1"/>
          </p:cNvSpPr>
          <p:nvPr/>
        </p:nvSpPr>
        <p:spPr bwMode="auto">
          <a:xfrm>
            <a:off x="6081713" y="6027738"/>
            <a:ext cx="119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latin typeface="Comic Sans MS" pitchFamily="84" charset="0"/>
              </a:rPr>
              <a:t>Tropics</a:t>
            </a:r>
            <a:endParaRPr lang="fr-FR">
              <a:latin typeface="Comic Sans MS" pitchFamily="84" charset="0"/>
            </a:endParaRPr>
          </a:p>
        </p:txBody>
      </p:sp>
      <p:sp>
        <p:nvSpPr>
          <p:cNvPr id="32789" name="AutoShape 21"/>
          <p:cNvSpPr>
            <a:spLocks noChangeArrowheads="1"/>
          </p:cNvSpPr>
          <p:nvPr/>
        </p:nvSpPr>
        <p:spPr bwMode="auto">
          <a:xfrm>
            <a:off x="1517650" y="6002338"/>
            <a:ext cx="357188" cy="33655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90" name="AutoShape 22"/>
          <p:cNvSpPr>
            <a:spLocks noChangeArrowheads="1"/>
          </p:cNvSpPr>
          <p:nvPr/>
        </p:nvSpPr>
        <p:spPr bwMode="auto">
          <a:xfrm>
            <a:off x="3654425" y="6019800"/>
            <a:ext cx="357188" cy="33655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91" name="AutoShape 23"/>
          <p:cNvSpPr>
            <a:spLocks noChangeArrowheads="1"/>
          </p:cNvSpPr>
          <p:nvPr/>
        </p:nvSpPr>
        <p:spPr bwMode="auto">
          <a:xfrm>
            <a:off x="5546725" y="6019800"/>
            <a:ext cx="357188" cy="336550"/>
          </a:xfrm>
          <a:prstGeom prst="star5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32792" name="AutoShape 24"/>
          <p:cNvSpPr>
            <a:spLocks noChangeArrowheads="1"/>
          </p:cNvSpPr>
          <p:nvPr/>
        </p:nvSpPr>
        <p:spPr bwMode="auto">
          <a:xfrm>
            <a:off x="7272338" y="6019800"/>
            <a:ext cx="357187" cy="336550"/>
          </a:xfrm>
          <a:prstGeom prst="star5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3788" y="2947988"/>
            <a:ext cx="2476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Imag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25538" y="2947988"/>
            <a:ext cx="282416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ZoneTexte 1"/>
          <p:cNvSpPr txBox="1">
            <a:spLocks noChangeArrowheads="1"/>
          </p:cNvSpPr>
          <p:nvPr/>
        </p:nvSpPr>
        <p:spPr bwMode="auto">
          <a:xfrm>
            <a:off x="1468438" y="277813"/>
            <a:ext cx="639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2000" b="1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SAOZ NO</a:t>
            </a:r>
            <a:r>
              <a:rPr lang="en-GB" sz="2000" b="1" baseline="-25000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2</a:t>
            </a:r>
            <a:r>
              <a:rPr lang="en-GB" sz="2000" b="1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PROFILES CLIMATOLOGY</a:t>
            </a:r>
            <a:endParaRPr lang="en-GB">
              <a:latin typeface="Calibri" pitchFamily="84" charset="0"/>
            </a:endParaRPr>
          </a:p>
        </p:txBody>
      </p:sp>
      <p:sp>
        <p:nvSpPr>
          <p:cNvPr id="23556" name="ZoneTexte 2"/>
          <p:cNvSpPr txBox="1">
            <a:spLocks noChangeArrowheads="1"/>
          </p:cNvSpPr>
          <p:nvPr/>
        </p:nvSpPr>
        <p:spPr bwMode="auto">
          <a:xfrm>
            <a:off x="434975" y="904875"/>
            <a:ext cx="8345488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84" charset="0"/>
              <a:buNone/>
            </a:pPr>
            <a:r>
              <a:rPr lang="en-GB" sz="16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AMF BIRA-IASB look-up tables from:</a:t>
            </a:r>
          </a:p>
          <a:p>
            <a:pPr marL="285750" indent="-285750">
              <a:buFont typeface="Arial" pitchFamily="84" charset="0"/>
              <a:buChar char="•"/>
            </a:pPr>
            <a:endParaRPr lang="en-GB" sz="1600">
              <a:latin typeface="Comic Sans MS" pitchFamily="84" charset="0"/>
            </a:endParaRPr>
          </a:p>
          <a:p>
            <a:pPr marL="285750" indent="-285750">
              <a:buFont typeface="Arial" pitchFamily="84" charset="0"/>
              <a:buChar char="•"/>
            </a:pPr>
            <a:r>
              <a:rPr lang="en-GB" sz="1600">
                <a:latin typeface="Comic Sans MS" pitchFamily="84" charset="0"/>
              </a:rPr>
              <a:t>Satellite profiles HALOE, POAM III  above 20 km (Lambert et al. 2000)</a:t>
            </a:r>
          </a:p>
          <a:p>
            <a:pPr marL="285750" indent="-285750">
              <a:buFont typeface="Arial" pitchFamily="84" charset="0"/>
              <a:buChar char="•"/>
            </a:pPr>
            <a:endParaRPr lang="en-GB" sz="1600">
              <a:latin typeface="Comic Sans MS" pitchFamily="84" charset="0"/>
            </a:endParaRPr>
          </a:p>
          <a:p>
            <a:pPr marL="285750" indent="-285750">
              <a:buFont typeface="Arial" pitchFamily="84" charset="0"/>
              <a:buChar char="•"/>
            </a:pPr>
            <a:r>
              <a:rPr lang="en-GB" sz="1600">
                <a:latin typeface="Comic Sans MS" pitchFamily="84" charset="0"/>
              </a:rPr>
              <a:t>Complemented below 20 km by SAOZ-B short and long duration balloon profiles at high and middle northern latitudes and the southern tropics</a:t>
            </a:r>
            <a:endParaRPr lang="en-GB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3557" name="ZoneTexte 5"/>
          <p:cNvSpPr txBox="1">
            <a:spLocks noChangeArrowheads="1"/>
          </p:cNvSpPr>
          <p:nvPr/>
        </p:nvSpPr>
        <p:spPr bwMode="auto">
          <a:xfrm>
            <a:off x="1670050" y="620553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Sunrise</a:t>
            </a:r>
            <a:endParaRPr lang="fr-FR" sz="1800">
              <a:latin typeface="Calibri" pitchFamily="84" charset="0"/>
            </a:endParaRPr>
          </a:p>
        </p:txBody>
      </p:sp>
      <p:sp>
        <p:nvSpPr>
          <p:cNvPr id="23558" name="ZoneTexte 6"/>
          <p:cNvSpPr txBox="1">
            <a:spLocks noChangeArrowheads="1"/>
          </p:cNvSpPr>
          <p:nvPr/>
        </p:nvSpPr>
        <p:spPr bwMode="auto">
          <a:xfrm>
            <a:off x="5334000" y="6240463"/>
            <a:ext cx="1955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Sunset</a:t>
            </a:r>
            <a:endParaRPr lang="fr-FR" sz="1800">
              <a:latin typeface="Calibri" pitchFamily="84" charset="0"/>
            </a:endParaRPr>
          </a:p>
        </p:txBody>
      </p:sp>
      <p:sp>
        <p:nvSpPr>
          <p:cNvPr id="23559" name="ZoneTexte 7"/>
          <p:cNvSpPr txBox="1">
            <a:spLocks noChangeArrowheads="1"/>
          </p:cNvSpPr>
          <p:nvPr/>
        </p:nvSpPr>
        <p:spPr bwMode="auto">
          <a:xfrm>
            <a:off x="2794000" y="4308475"/>
            <a:ext cx="324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800">
                <a:latin typeface="Comic Sans MS" pitchFamily="84" charset="0"/>
              </a:rPr>
              <a:t>E</a:t>
            </a:r>
            <a:r>
              <a:rPr lang="en-GB" sz="1800">
                <a:latin typeface="Comic Sans MS" pitchFamily="84" charset="0"/>
              </a:rPr>
              <a:t>x: northern mid-latitudes</a:t>
            </a:r>
            <a:endParaRPr lang="fr-FR" sz="1800">
              <a:latin typeface="Calibri" pitchFamily="84" charset="0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898989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3561" name="Espace réservé du pied de page 1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62" name="Text Box 1034"/>
          <p:cNvSpPr txBox="1">
            <a:spLocks noChangeArrowheads="1"/>
          </p:cNvSpPr>
          <p:nvPr/>
        </p:nvSpPr>
        <p:spPr bwMode="auto">
          <a:xfrm>
            <a:off x="3378200" y="6469063"/>
            <a:ext cx="195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contenu 1"/>
          <p:cNvSpPr>
            <a:spLocks noGrp="1"/>
          </p:cNvSpPr>
          <p:nvPr>
            <p:ph idx="4294967295"/>
          </p:nvPr>
        </p:nvSpPr>
        <p:spPr>
          <a:xfrm>
            <a:off x="179388" y="836613"/>
            <a:ext cx="8713787" cy="4408487"/>
          </a:xfrm>
        </p:spPr>
        <p:txBody>
          <a:bodyPr/>
          <a:lstStyle/>
          <a:p>
            <a:pPr marL="0" indent="0" algn="ctr" eaLnBrk="1" hangingPunct="1">
              <a:lnSpc>
                <a:spcPct val="110000"/>
              </a:lnSpc>
              <a:buFontTx/>
              <a:buNone/>
            </a:pPr>
            <a:r>
              <a:rPr lang="fr-FR" sz="2400" smtClean="0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Comparison with SATELLITES</a:t>
            </a:r>
            <a:endParaRPr lang="fr-FR" sz="2000" smtClean="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0" indent="0" algn="ctr" eaLnBrk="1" hangingPunct="1">
              <a:lnSpc>
                <a:spcPct val="110000"/>
              </a:lnSpc>
              <a:buFontTx/>
              <a:buNone/>
            </a:pPr>
            <a:endParaRPr lang="fr-FR" sz="2000" smtClean="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0" indent="0" algn="ctr" eaLnBrk="1" hangingPunct="1">
              <a:lnSpc>
                <a:spcPct val="110000"/>
              </a:lnSpc>
              <a:buFont typeface="Arial" pitchFamily="84" charset="0"/>
              <a:buNone/>
            </a:pPr>
            <a:endParaRPr lang="fr-FR" sz="2000" baseline="-25000" smtClean="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0" indent="0" algn="ctr" eaLnBrk="1" hangingPunct="1">
              <a:lnSpc>
                <a:spcPct val="110000"/>
              </a:lnSpc>
              <a:buFont typeface="Arial" pitchFamily="84" charset="0"/>
              <a:buNone/>
            </a:pPr>
            <a:r>
              <a:rPr lang="fr-FR" sz="2000" smtClean="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GOME GDP4, SCIAMACHY Strato (IUPB), OMI Strato  (NASA), GOME 2 Strato (IUPB)</a:t>
            </a:r>
          </a:p>
          <a:p>
            <a:pPr marL="0" indent="0" algn="ctr" eaLnBrk="1" hangingPunct="1">
              <a:lnSpc>
                <a:spcPct val="110000"/>
              </a:lnSpc>
              <a:buFont typeface="Arial" pitchFamily="84" charset="0"/>
              <a:buNone/>
            </a:pPr>
            <a:endParaRPr lang="fr-FR" sz="2000" smtClean="0">
              <a:solidFill>
                <a:srgbClr val="FC0038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0" indent="0" algn="ctr" eaLnBrk="1" hangingPunct="1">
              <a:lnSpc>
                <a:spcPct val="110000"/>
              </a:lnSpc>
              <a:buFont typeface="Arial" pitchFamily="84" charset="0"/>
              <a:buNone/>
            </a:pPr>
            <a:endParaRPr lang="fr-FR" sz="2000" smtClean="0">
              <a:solidFill>
                <a:srgbClr val="FC0038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fr-FR" sz="2000" smtClean="0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Satellites: nadir viewing, subtraction of modelled tropospheric NO</a:t>
            </a:r>
            <a:r>
              <a:rPr lang="fr-FR" sz="2000" baseline="-25000" smtClean="0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2</a:t>
            </a:r>
            <a:r>
              <a:rPr lang="fr-FR" sz="2000" smtClean="0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, correction for clouds (Ghost column)</a:t>
            </a:r>
            <a:r>
              <a:rPr lang="fr-FR" sz="2000" smtClean="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</a:pPr>
            <a:endParaRPr lang="fr-FR" sz="20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0" indent="0" eaLnBrk="1" hangingPunct="1">
              <a:lnSpc>
                <a:spcPct val="110000"/>
              </a:lnSpc>
            </a:pPr>
            <a:r>
              <a:rPr lang="fr-FR" sz="2000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 SAOZ zenith sky observations less sensitive to PBL tropospheric pollution</a:t>
            </a:r>
            <a:endParaRPr lang="en-GB" sz="2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5602" name="Espace réservé du pied de page 2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25603" name="Rectangle 1027"/>
          <p:cNvSpPr>
            <a:spLocks noChangeArrowheads="1"/>
          </p:cNvSpPr>
          <p:nvPr/>
        </p:nvSpPr>
        <p:spPr bwMode="auto">
          <a:xfrm>
            <a:off x="5022850" y="61007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4" name="Rectangle 1030"/>
          <p:cNvSpPr>
            <a:spLocks noChangeArrowheads="1"/>
          </p:cNvSpPr>
          <p:nvPr/>
        </p:nvSpPr>
        <p:spPr bwMode="auto">
          <a:xfrm>
            <a:off x="3406775" y="6076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5605" name="Text Box 1031"/>
          <p:cNvSpPr txBox="1">
            <a:spLocks noChangeArrowheads="1"/>
          </p:cNvSpPr>
          <p:nvPr/>
        </p:nvSpPr>
        <p:spPr bwMode="auto">
          <a:xfrm>
            <a:off x="3590925" y="6356350"/>
            <a:ext cx="2051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ag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4463" y="942975"/>
            <a:ext cx="6024562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ZoneTexte 2"/>
          <p:cNvSpPr txBox="1">
            <a:spLocks noChangeArrowheads="1"/>
          </p:cNvSpPr>
          <p:nvPr/>
        </p:nvSpPr>
        <p:spPr bwMode="auto">
          <a:xfrm>
            <a:off x="327025" y="396875"/>
            <a:ext cx="7894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solidFill>
                  <a:srgbClr val="FC0038"/>
                </a:solidFill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Correction for diurnal photochemical variation</a:t>
            </a:r>
            <a:endParaRPr lang="fr-FR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27651" name="ZoneTexte 3"/>
          <p:cNvSpPr txBox="1">
            <a:spLocks noChangeArrowheads="1"/>
          </p:cNvSpPr>
          <p:nvPr/>
        </p:nvSpPr>
        <p:spPr bwMode="auto">
          <a:xfrm>
            <a:off x="635000" y="4822825"/>
            <a:ext cx="78247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itchFamily="84" charset="0"/>
              <a:buChar char="•"/>
            </a:pPr>
            <a:r>
              <a:rPr lang="en-GB" sz="1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1D Photochemical model simulations (stratosphere only)</a:t>
            </a:r>
          </a:p>
          <a:p>
            <a:pPr marL="285750" indent="-285750"/>
            <a:endParaRPr lang="en-GB" sz="1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285750" indent="-285750">
              <a:buFont typeface="Arial" pitchFamily="84" charset="0"/>
              <a:buChar char="•"/>
            </a:pPr>
            <a:r>
              <a:rPr lang="en-GB" sz="1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Latitude and seasonal dependence</a:t>
            </a:r>
          </a:p>
          <a:p>
            <a:pPr marL="285750" indent="-285750">
              <a:buFont typeface="Arial" pitchFamily="84" charset="0"/>
              <a:buChar char="•"/>
            </a:pPr>
            <a:endParaRPr lang="en-GB" sz="1800"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  <a:p>
            <a:pPr marL="285750" indent="-285750">
              <a:buFont typeface="Arial" pitchFamily="84" charset="0"/>
              <a:buChar char="•"/>
            </a:pPr>
            <a:r>
              <a:rPr lang="en-GB" sz="1800">
                <a:latin typeface="Comic Sans MS" pitchFamily="84" charset="0"/>
                <a:ea typeface="Comic Sans MS" pitchFamily="84" charset="0"/>
                <a:cs typeface="Comic Sans MS" pitchFamily="84" charset="0"/>
              </a:rPr>
              <a:t>Satellites columns normalised to SAOZ sunrise column at 90°SZA</a:t>
            </a:r>
            <a:endParaRPr lang="en-GB" sz="1800">
              <a:solidFill>
                <a:srgbClr val="FF0000"/>
              </a:solidFill>
              <a:latin typeface="Comic Sans MS" pitchFamily="84" charset="0"/>
              <a:ea typeface="Comic Sans MS" pitchFamily="84" charset="0"/>
              <a:cs typeface="Comic Sans MS" pitchFamily="84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solidFill>
                <a:srgbClr val="898989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7653" name="Espace réservé du pied de page 8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ESA ACVE March 2013</a:t>
            </a:r>
            <a:endParaRPr lang="fr-FR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H="1">
            <a:off x="3916363" y="2582863"/>
            <a:ext cx="0" cy="10287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 rot="-5362195">
            <a:off x="3505994" y="2064544"/>
            <a:ext cx="792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000" b="1"/>
              <a:t>GOME2</a:t>
            </a:r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987425" y="611188"/>
            <a:ext cx="7554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pitchFamily="84" charset="0"/>
              </a:rPr>
              <a:t>ARCTIC: Scoresbysund Greenland </a:t>
            </a:r>
            <a:r>
              <a:rPr lang="fr-FR" sz="1800">
                <a:latin typeface="Comic Sans MS" pitchFamily="84" charset="0"/>
              </a:rPr>
              <a:t>(never polluted)</a:t>
            </a:r>
            <a:endParaRPr lang="fr-FR" sz="2000">
              <a:latin typeface="Comic Sans MS" pitchFamily="84" charset="0"/>
            </a:endParaRPr>
          </a:p>
        </p:txBody>
      </p:sp>
      <p:sp>
        <p:nvSpPr>
          <p:cNvPr id="29698" name="Text Box 1028"/>
          <p:cNvSpPr txBox="1">
            <a:spLocks noChangeArrowheads="1"/>
          </p:cNvSpPr>
          <p:nvPr/>
        </p:nvSpPr>
        <p:spPr bwMode="auto">
          <a:xfrm>
            <a:off x="3509963" y="6481763"/>
            <a:ext cx="2647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29700" name="Text Box 1030"/>
          <p:cNvSpPr txBox="1">
            <a:spLocks noChangeArrowheads="1"/>
          </p:cNvSpPr>
          <p:nvPr/>
        </p:nvSpPr>
        <p:spPr bwMode="auto">
          <a:xfrm>
            <a:off x="7408863" y="3930650"/>
            <a:ext cx="15652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omic Sans MS" pitchFamily="84" charset="0"/>
              </a:rPr>
              <a:t>Diurnal variation corrected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  <p:sp>
        <p:nvSpPr>
          <p:cNvPr id="29701" name="Text Box 1031"/>
          <p:cNvSpPr txBox="1">
            <a:spLocks noChangeArrowheads="1"/>
          </p:cNvSpPr>
          <p:nvPr/>
        </p:nvSpPr>
        <p:spPr bwMode="auto">
          <a:xfrm>
            <a:off x="987425" y="5643563"/>
            <a:ext cx="75549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>
                <a:solidFill>
                  <a:srgbClr val="FC0038"/>
                </a:solidFill>
                <a:latin typeface="Comic Sans MS" pitchFamily="84" charset="0"/>
              </a:rPr>
              <a:t>Satellites </a:t>
            </a:r>
            <a:r>
              <a:rPr lang="fr-FR" sz="1800" b="1" dirty="0" err="1">
                <a:solidFill>
                  <a:srgbClr val="FC0038"/>
                </a:solidFill>
                <a:latin typeface="Comic Sans MS" pitchFamily="84" charset="0"/>
              </a:rPr>
              <a:t>low</a:t>
            </a:r>
            <a:r>
              <a:rPr lang="fr-FR" sz="1800" b="1" dirty="0">
                <a:solidFill>
                  <a:srgbClr val="FC0038"/>
                </a:solidFill>
                <a:latin typeface="Comic Sans MS" pitchFamily="84" charset="0"/>
              </a:rPr>
              <a:t> </a:t>
            </a:r>
            <a:r>
              <a:rPr lang="fr-FR" sz="1800" b="1" dirty="0" err="1">
                <a:solidFill>
                  <a:srgbClr val="FC0038"/>
                </a:solidFill>
                <a:latin typeface="Comic Sans MS" pitchFamily="84" charset="0"/>
              </a:rPr>
              <a:t>biased</a:t>
            </a:r>
            <a:r>
              <a:rPr lang="fr-FR" sz="1800" b="1" dirty="0">
                <a:solidFill>
                  <a:srgbClr val="FC0038"/>
                </a:solidFill>
                <a:latin typeface="Comic Sans MS" pitchFamily="84" charset="0"/>
              </a:rPr>
              <a:t> </a:t>
            </a:r>
            <a:r>
              <a:rPr lang="fr-FR" sz="1800" b="1" dirty="0" err="1">
                <a:solidFill>
                  <a:srgbClr val="FC0038"/>
                </a:solidFill>
                <a:latin typeface="Comic Sans MS" pitchFamily="84" charset="0"/>
              </a:rPr>
              <a:t>compared</a:t>
            </a:r>
            <a:r>
              <a:rPr lang="fr-FR" sz="1800" b="1" dirty="0">
                <a:solidFill>
                  <a:srgbClr val="FC0038"/>
                </a:solidFill>
                <a:latin typeface="Comic Sans MS" pitchFamily="84" charset="0"/>
              </a:rPr>
              <a:t> to SAOZ in </a:t>
            </a:r>
            <a:r>
              <a:rPr lang="fr-FR" sz="1800" b="1" dirty="0" err="1">
                <a:solidFill>
                  <a:srgbClr val="FC0038"/>
                </a:solidFill>
                <a:latin typeface="Comic Sans MS" pitchFamily="84" charset="0"/>
              </a:rPr>
              <a:t>summer</a:t>
            </a:r>
            <a:endParaRPr lang="fr-FR" sz="1800" dirty="0">
              <a:solidFill>
                <a:srgbClr val="FC0038"/>
              </a:solidFill>
              <a:latin typeface="Comic Sans MS" pitchFamily="84" charset="0"/>
            </a:endParaRPr>
          </a:p>
        </p:txBody>
      </p:sp>
      <p:sp>
        <p:nvSpPr>
          <p:cNvPr id="29702" name="Text Box 1032"/>
          <p:cNvSpPr txBox="1">
            <a:spLocks noChangeArrowheads="1"/>
          </p:cNvSpPr>
          <p:nvPr/>
        </p:nvSpPr>
        <p:spPr bwMode="auto">
          <a:xfrm>
            <a:off x="7408863" y="2328863"/>
            <a:ext cx="13239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omic Sans MS" pitchFamily="84" charset="0"/>
              </a:rPr>
              <a:t>Original data</a:t>
            </a:r>
          </a:p>
        </p:txBody>
      </p:sp>
      <p:pic>
        <p:nvPicPr>
          <p:cNvPr id="2" name="Image 1" descr="Image du Presse-papiers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397000"/>
            <a:ext cx="61341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3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588963" y="360363"/>
            <a:ext cx="780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latin typeface="Comic Sans MS" pitchFamily="84" charset="0"/>
              </a:rPr>
              <a:t>SCORESBYSUND</a:t>
            </a:r>
          </a:p>
        </p:txBody>
      </p:sp>
      <p:sp>
        <p:nvSpPr>
          <p:cNvPr id="31746" name="Text Box 8"/>
          <p:cNvSpPr txBox="1">
            <a:spLocks noChangeArrowheads="1"/>
          </p:cNvSpPr>
          <p:nvPr/>
        </p:nvSpPr>
        <p:spPr bwMode="auto">
          <a:xfrm>
            <a:off x="1243013" y="5815013"/>
            <a:ext cx="6269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fr-FR" sz="2000">
              <a:latin typeface="Comic Sans MS" pitchFamily="84" charset="0"/>
            </a:endParaRPr>
          </a:p>
        </p:txBody>
      </p:sp>
      <p:sp>
        <p:nvSpPr>
          <p:cNvPr id="31747" name="Text Box 1028"/>
          <p:cNvSpPr txBox="1">
            <a:spLocks noChangeArrowheads="1"/>
          </p:cNvSpPr>
          <p:nvPr/>
        </p:nvSpPr>
        <p:spPr bwMode="auto">
          <a:xfrm>
            <a:off x="3509963" y="6481763"/>
            <a:ext cx="2647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>
                <a:solidFill>
                  <a:srgbClr val="898989"/>
                </a:solidFill>
                <a:latin typeface="Calibri" pitchFamily="84" charset="0"/>
              </a:rPr>
              <a:t>ESA ACVE March 2013</a:t>
            </a:r>
            <a:endParaRPr lang="fr-FR" sz="1200">
              <a:solidFill>
                <a:srgbClr val="898989"/>
              </a:solidFill>
              <a:latin typeface="Calibri" pitchFamily="84" charset="0"/>
            </a:endParaRPr>
          </a:p>
        </p:txBody>
      </p:sp>
      <p:sp>
        <p:nvSpPr>
          <p:cNvPr id="31748" name="Text Box 1029"/>
          <p:cNvSpPr txBox="1">
            <a:spLocks noChangeArrowheads="1"/>
          </p:cNvSpPr>
          <p:nvPr/>
        </p:nvSpPr>
        <p:spPr bwMode="auto">
          <a:xfrm>
            <a:off x="1565275" y="5815013"/>
            <a:ext cx="615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rgbClr val="FC0038"/>
                </a:solidFill>
                <a:latin typeface="Comic Sans MS" pitchFamily="84" charset="0"/>
              </a:rPr>
              <a:t> </a:t>
            </a:r>
          </a:p>
        </p:txBody>
      </p:sp>
      <p:sp>
        <p:nvSpPr>
          <p:cNvPr id="31750" name="Text Box 1032"/>
          <p:cNvSpPr txBox="1">
            <a:spLocks noChangeArrowheads="1"/>
          </p:cNvSpPr>
          <p:nvPr/>
        </p:nvSpPr>
        <p:spPr bwMode="auto">
          <a:xfrm>
            <a:off x="1243013" y="5543550"/>
            <a:ext cx="6996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>
                <a:solidFill>
                  <a:srgbClr val="FC0038"/>
                </a:solidFill>
                <a:latin typeface="Comic Sans MS" pitchFamily="84" charset="0"/>
              </a:rPr>
              <a:t>Not linear. Different behaviour at low and high NO</a:t>
            </a:r>
            <a:r>
              <a:rPr lang="fr-FR" sz="1800" b="1" baseline="-25000">
                <a:solidFill>
                  <a:srgbClr val="FC0038"/>
                </a:solidFill>
                <a:latin typeface="Comic Sans MS" pitchFamily="84" charset="0"/>
              </a:rPr>
              <a:t>2</a:t>
            </a:r>
            <a:r>
              <a:rPr lang="fr-FR" sz="1800" b="1">
                <a:solidFill>
                  <a:srgbClr val="FC0038"/>
                </a:solidFill>
                <a:latin typeface="Comic Sans MS" pitchFamily="84" charset="0"/>
              </a:rPr>
              <a:t> 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  <p:sp>
        <p:nvSpPr>
          <p:cNvPr id="31751" name="Text Box 1033"/>
          <p:cNvSpPr txBox="1">
            <a:spLocks noChangeArrowheads="1"/>
          </p:cNvSpPr>
          <p:nvPr/>
        </p:nvSpPr>
        <p:spPr bwMode="auto">
          <a:xfrm>
            <a:off x="2794000" y="865188"/>
            <a:ext cx="3821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latin typeface="Comic Sans MS" pitchFamily="84" charset="0"/>
              </a:rPr>
              <a:t>Correlation SAT NO2 / SAOZ NO2</a:t>
            </a:r>
            <a:endParaRPr lang="fr-FR" sz="1800">
              <a:solidFill>
                <a:srgbClr val="FC0038"/>
              </a:solidFill>
              <a:latin typeface="Comic Sans MS" pitchFamily="84" charset="0"/>
            </a:endParaRPr>
          </a:p>
        </p:txBody>
      </p:sp>
      <p:pic>
        <p:nvPicPr>
          <p:cNvPr id="2" name="Image 1" descr="Image du Presse-papi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0" y="1201738"/>
            <a:ext cx="5880100" cy="4152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15113" y="4662714"/>
            <a:ext cx="25288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Comic Sans MS" pitchFamily="84" charset="0"/>
              </a:rPr>
              <a:t>Larger</a:t>
            </a:r>
            <a:r>
              <a:rPr lang="fr-FR" sz="1600" dirty="0">
                <a:latin typeface="Comic Sans MS" pitchFamily="84" charset="0"/>
              </a:rPr>
              <a:t> noise on </a:t>
            </a:r>
            <a:r>
              <a:rPr lang="fr-FR" sz="1600" dirty="0" smtClean="0">
                <a:latin typeface="Comic Sans MS" pitchFamily="84" charset="0"/>
              </a:rPr>
              <a:t>GOME</a:t>
            </a:r>
            <a:endParaRPr lang="fr-FR" sz="1600" dirty="0">
              <a:solidFill>
                <a:srgbClr val="FC0038"/>
              </a:solidFill>
              <a:latin typeface="Comic Sans MS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65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4857</TotalTime>
  <Words>804</Words>
  <Application>Microsoft Macintosh PowerPoint</Application>
  <PresentationFormat>Présentation à l'écran (4:3)</PresentationFormat>
  <Paragraphs>128</Paragraphs>
  <Slides>22</Slides>
  <Notes>16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Thème Office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. ..</dc:creator>
  <cp:lastModifiedBy>JP Pommereau</cp:lastModifiedBy>
  <cp:revision>224</cp:revision>
  <cp:lastPrinted>2013-03-11T15:28:12Z</cp:lastPrinted>
  <dcterms:created xsi:type="dcterms:W3CDTF">2012-06-11T19:25:12Z</dcterms:created>
  <dcterms:modified xsi:type="dcterms:W3CDTF">2013-08-10T14:07:52Z</dcterms:modified>
</cp:coreProperties>
</file>