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279" r:id="rId2"/>
    <p:sldId id="301" r:id="rId3"/>
    <p:sldId id="302" r:id="rId4"/>
    <p:sldId id="262" r:id="rId5"/>
    <p:sldId id="281" r:id="rId6"/>
    <p:sldId id="258" r:id="rId7"/>
    <p:sldId id="257" r:id="rId8"/>
    <p:sldId id="284" r:id="rId9"/>
    <p:sldId id="285" r:id="rId10"/>
    <p:sldId id="286" r:id="rId11"/>
    <p:sldId id="260" r:id="rId12"/>
    <p:sldId id="282" r:id="rId13"/>
    <p:sldId id="296" r:id="rId14"/>
    <p:sldId id="291" r:id="rId15"/>
    <p:sldId id="280" r:id="rId16"/>
    <p:sldId id="303" r:id="rId17"/>
    <p:sldId id="298" r:id="rId18"/>
    <p:sldId id="299" r:id="rId19"/>
    <p:sldId id="300" r:id="rId20"/>
    <p:sldId id="268" r:id="rId21"/>
    <p:sldId id="283" r:id="rId22"/>
    <p:sldId id="304" r:id="rId2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3" autoAdjust="0"/>
    <p:restoredTop sz="94638" autoAdjust="0"/>
  </p:normalViewPr>
  <p:slideViewPr>
    <p:cSldViewPr snapToGrid="0" snapToObjects="1">
      <p:cViewPr>
        <p:scale>
          <a:sx n="75" d="100"/>
          <a:sy n="75" d="100"/>
        </p:scale>
        <p:origin x="-2352" y="-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BCDB6-BC98-2D45-B86E-C072651CD60D}" type="datetimeFigureOut">
              <a:rPr lang="fr-FR" smtClean="0"/>
              <a:t>12/12/13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91453-53E8-794D-ACF9-EB7448006AF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35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28A94-64DE-EE4E-9995-5EDAC8CF0DEA}" type="datetimeFigureOut">
              <a:rPr lang="fr-FR" smtClean="0"/>
              <a:t>12/12/13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262E0-74B2-574D-91C5-F1C4822C16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65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rgbClr val="873624"/>
                </a:solidFill>
              </a:rPr>
              <a:t>Data </a:t>
            </a:r>
            <a:r>
              <a:rPr lang="fr-FR" sz="1200" dirty="0" err="1" smtClean="0">
                <a:solidFill>
                  <a:srgbClr val="873624"/>
                </a:solidFill>
              </a:rPr>
              <a:t>quality</a:t>
            </a:r>
            <a:r>
              <a:rPr lang="fr-FR" sz="1200" dirty="0" smtClean="0">
                <a:solidFill>
                  <a:srgbClr val="873624"/>
                </a:solidFill>
              </a:rPr>
              <a:t> </a:t>
            </a:r>
            <a:r>
              <a:rPr lang="fr-FR" sz="1200" dirty="0" smtClean="0"/>
              <a:t> </a:t>
            </a:r>
            <a:r>
              <a:rPr lang="fr-FR" sz="1200" b="1" dirty="0" err="1" smtClean="0"/>
              <a:t>Stability</a:t>
            </a:r>
            <a:r>
              <a:rPr lang="fr-FR" sz="1200" b="1" dirty="0" smtClean="0"/>
              <a:t> of </a:t>
            </a:r>
            <a:r>
              <a:rPr lang="fr-FR" sz="1200" b="1" dirty="0" err="1" smtClean="0"/>
              <a:t>each</a:t>
            </a:r>
            <a:r>
              <a:rPr lang="fr-FR" sz="1200" b="1" dirty="0" smtClean="0"/>
              <a:t> satellites: investigation of the magnitude of the drifts  by </a:t>
            </a:r>
            <a:r>
              <a:rPr lang="fr-FR" sz="1200" b="1" dirty="0" err="1" smtClean="0"/>
              <a:t>comparing</a:t>
            </a:r>
            <a:r>
              <a:rPr lang="fr-FR" sz="1200" b="1" dirty="0" smtClean="0"/>
              <a:t> all </a:t>
            </a:r>
            <a:r>
              <a:rPr lang="fr-FR" sz="1200" b="1" dirty="0" err="1" smtClean="0"/>
              <a:t>measurements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with</a:t>
            </a:r>
            <a:r>
              <a:rPr lang="fr-FR" sz="1200" b="1" dirty="0" smtClean="0"/>
              <a:t> respect to LIDAR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262E0-74B2-574D-91C5-F1C4822C163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693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EESC </a:t>
            </a:r>
            <a:r>
              <a:rPr lang="pt-BR" dirty="0" err="1" smtClean="0"/>
              <a:t>or</a:t>
            </a:r>
            <a:r>
              <a:rPr lang="pt-BR" dirty="0" smtClean="0"/>
              <a:t> PWLT (</a:t>
            </a:r>
            <a:r>
              <a:rPr lang="pt-BR" dirty="0" err="1" smtClean="0"/>
              <a:t>piecewise</a:t>
            </a:r>
            <a:r>
              <a:rPr lang="pt-BR" dirty="0" smtClean="0"/>
              <a:t> linear</a:t>
            </a:r>
          </a:p>
          <a:p>
            <a:r>
              <a:rPr lang="pt-BR" dirty="0" err="1" smtClean="0"/>
              <a:t>trend</a:t>
            </a:r>
            <a:r>
              <a:rPr lang="pt-BR" dirty="0" smtClean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turning</a:t>
            </a:r>
            <a:r>
              <a:rPr lang="pt-BR" dirty="0" smtClean="0"/>
              <a:t> point </a:t>
            </a:r>
            <a:r>
              <a:rPr lang="pt-BR" dirty="0" err="1" smtClean="0"/>
              <a:t>at</a:t>
            </a:r>
            <a:r>
              <a:rPr lang="pt-BR" dirty="0" smtClean="0"/>
              <a:t> </a:t>
            </a:r>
            <a:r>
              <a:rPr lang="pt-BR" dirty="0" err="1" smtClean="0"/>
              <a:t>end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endParaRPr lang="pt-BR" dirty="0" smtClean="0"/>
          </a:p>
          <a:p>
            <a:r>
              <a:rPr lang="pt-BR" dirty="0" smtClean="0"/>
              <a:t>1996)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262E0-74B2-574D-91C5-F1C4822C163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033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Variabilité faible a 25 KM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262E0-74B2-574D-91C5-F1C4822C163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40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NDACC Lidar </a:t>
            </a:r>
            <a:r>
              <a:rPr lang="fr-FR" dirty="0" err="1" smtClean="0"/>
              <a:t>Working</a:t>
            </a:r>
            <a:r>
              <a:rPr lang="fr-FR" dirty="0" smtClean="0"/>
              <a:t> Group</a:t>
            </a:r>
            <a:endParaRPr lang="fr-FR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3429000"/>
            <a:ext cx="6779110" cy="2692"/>
            <a:chOff x="1172584" y="1922929"/>
            <a:chExt cx="6779110" cy="2692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cxnSp>
          <p:nvCxnSpPr>
            <p:cNvPr id="10" name="Straight Connector 9"/>
            <p:cNvCxnSpPr/>
            <p:nvPr/>
          </p:nvCxnSpPr>
          <p:spPr>
            <a:xfrm flipH="1">
              <a:off x="1172584" y="1922929"/>
              <a:ext cx="3801232" cy="2692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80E7-05C3-0C46-823C-40E545384AFE}" type="datetimeFigureOut">
              <a:rPr lang="fr-FR" smtClean="0"/>
              <a:t>12/12/13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A31D-3079-E049-AF59-9FF4EFDDA60A}" type="slidenum">
              <a:rPr lang="fr-FR" smtClean="0"/>
              <a:t>‹#›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80E7-05C3-0C46-823C-40E545384AFE}" type="datetimeFigureOut">
              <a:rPr lang="fr-FR" smtClean="0"/>
              <a:t>12/12/13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A31D-3079-E049-AF59-9FF4EFDDA60A}" type="slidenum">
              <a:rPr lang="fr-FR" smtClean="0"/>
              <a:t>‹#›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517" y="6533968"/>
            <a:ext cx="2133600" cy="365125"/>
          </a:xfrm>
        </p:spPr>
        <p:txBody>
          <a:bodyPr/>
          <a:lstStyle/>
          <a:p>
            <a:r>
              <a:rPr lang="fr-FR" dirty="0" smtClean="0"/>
              <a:t>05/11/2013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7600" y="6575243"/>
            <a:ext cx="4495800" cy="365125"/>
          </a:xfrm>
        </p:spPr>
        <p:txBody>
          <a:bodyPr/>
          <a:lstStyle/>
          <a:p>
            <a:r>
              <a:rPr lang="fr-FR" dirty="0" smtClean="0"/>
              <a:t>NDACC Lidar </a:t>
            </a:r>
            <a:r>
              <a:rPr lang="fr-FR" dirty="0" err="1" smtClean="0"/>
              <a:t>Working</a:t>
            </a:r>
            <a:r>
              <a:rPr lang="fr-FR" dirty="0" smtClean="0"/>
              <a:t> Group,  4-8 novembre 20123, TMF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A31D-3079-E049-AF59-9FF4EFDDA60A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A31D-3079-E049-AF59-9FF4EFDDA60A}" type="slidenum">
              <a:rPr lang="fr-FR" smtClean="0"/>
              <a:t>‹#›</a:t>
            </a:fld>
            <a:endParaRPr lang="fr-FR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72517" y="6533968"/>
            <a:ext cx="2133600" cy="365125"/>
          </a:xfrm>
        </p:spPr>
        <p:txBody>
          <a:bodyPr/>
          <a:lstStyle/>
          <a:p>
            <a:r>
              <a:rPr lang="fr-FR" dirty="0" smtClean="0"/>
              <a:t>05/11/2013</a:t>
            </a:r>
            <a:endParaRPr lang="fr-FR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33968"/>
            <a:ext cx="2895600" cy="365125"/>
          </a:xfrm>
        </p:spPr>
        <p:txBody>
          <a:bodyPr/>
          <a:lstStyle/>
          <a:p>
            <a:r>
              <a:rPr lang="fr-FR" dirty="0" smtClean="0"/>
              <a:t>NDACC Lidar </a:t>
            </a:r>
            <a:r>
              <a:rPr lang="fr-FR" dirty="0" err="1" smtClean="0"/>
              <a:t>Working</a:t>
            </a:r>
            <a:r>
              <a:rPr lang="fr-FR" dirty="0" smtClean="0"/>
              <a:t> Group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80E7-05C3-0C46-823C-40E545384AFE}" type="datetimeFigureOut">
              <a:rPr lang="fr-FR" smtClean="0"/>
              <a:t>12/12/13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A31D-3079-E049-AF59-9FF4EFDDA60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2387600" y="6575243"/>
            <a:ext cx="449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NDACC Lidar Working Group,  4-8 novembre 20123, TMF</a:t>
            </a:r>
            <a:endParaRPr lang="fr-FR" dirty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80E7-05C3-0C46-823C-40E545384AFE}" type="datetimeFigureOut">
              <a:rPr lang="fr-FR" smtClean="0"/>
              <a:t>12/12/13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A31D-3079-E049-AF59-9FF4EFDDA60A}" type="slidenum">
              <a:rPr lang="fr-FR" smtClean="0"/>
              <a:t>‹#›</a:t>
            </a:fld>
            <a:endParaRPr lang="fr-F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80E7-05C3-0C46-823C-40E545384AFE}" type="datetimeFigureOut">
              <a:rPr lang="fr-FR" smtClean="0"/>
              <a:t>12/12/13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A31D-3079-E049-AF59-9FF4EFDDA60A}" type="slidenum">
              <a:rPr lang="fr-FR" smtClean="0"/>
              <a:t>‹#›</a:t>
            </a:fld>
            <a:endParaRPr lang="fr-F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80E7-05C3-0C46-823C-40E545384AFE}" type="datetimeFigureOut">
              <a:rPr lang="fr-FR" smtClean="0"/>
              <a:t>12/12/13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A31D-3079-E049-AF59-9FF4EFDDA60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80E7-05C3-0C46-823C-40E545384AFE}" type="datetimeFigureOut">
              <a:rPr lang="fr-FR" smtClean="0"/>
              <a:t>12/12/13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A31D-3079-E049-AF59-9FF4EFDDA60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80E7-05C3-0C46-823C-40E545384AFE}" type="datetimeFigureOut">
              <a:rPr lang="fr-FR" smtClean="0"/>
              <a:t>12/12/13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A31D-3079-E049-AF59-9FF4EFDDA60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34180E7-05C3-0C46-823C-40E545384AFE}" type="datetimeFigureOut">
              <a:rPr lang="fr-FR" smtClean="0"/>
              <a:t>12/12/13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476A31D-3079-E049-AF59-9FF4EFDDA60A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30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28.emf"/><Relationship Id="rId7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8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263953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fr-FR" sz="4000" kern="0" dirty="0" err="1" smtClean="0">
                <a:solidFill>
                  <a:schemeClr val="accent1"/>
                </a:solidFill>
                <a:latin typeface="+mj-lt"/>
                <a:cs typeface="Comic Sans MS"/>
              </a:rPr>
              <a:t>Preliminary</a:t>
            </a:r>
            <a:r>
              <a:rPr lang="fr-FR" sz="4000" kern="0" dirty="0" smtClean="0">
                <a:solidFill>
                  <a:schemeClr val="accent1"/>
                </a:solidFill>
                <a:latin typeface="+mj-lt"/>
                <a:cs typeface="Comic Sans MS"/>
              </a:rPr>
              <a:t> </a:t>
            </a:r>
            <a:r>
              <a:rPr lang="fr-FR" sz="4000" kern="0" dirty="0" err="1" smtClean="0">
                <a:solidFill>
                  <a:schemeClr val="accent1"/>
                </a:solidFill>
                <a:latin typeface="+mj-lt"/>
                <a:cs typeface="Comic Sans MS"/>
              </a:rPr>
              <a:t>results</a:t>
            </a:r>
            <a:r>
              <a:rPr lang="fr-FR" sz="4000" kern="0" dirty="0" smtClean="0">
                <a:solidFill>
                  <a:schemeClr val="accent1"/>
                </a:solidFill>
                <a:latin typeface="+mj-lt"/>
                <a:cs typeface="Comic Sans MS"/>
              </a:rPr>
              <a:t> of the </a:t>
            </a:r>
            <a:r>
              <a:rPr lang="fr-FR" sz="4000" kern="0" dirty="0" err="1" smtClean="0">
                <a:solidFill>
                  <a:schemeClr val="accent1"/>
                </a:solidFill>
                <a:latin typeface="+mj-lt"/>
                <a:cs typeface="Comic Sans MS"/>
              </a:rPr>
              <a:t>seasonal</a:t>
            </a:r>
            <a:r>
              <a:rPr lang="fr-FR" sz="4000" kern="0" dirty="0" smtClean="0">
                <a:solidFill>
                  <a:schemeClr val="accent1"/>
                </a:solidFill>
                <a:latin typeface="+mj-lt"/>
                <a:cs typeface="Comic Sans MS"/>
              </a:rPr>
              <a:t>  </a:t>
            </a:r>
            <a:r>
              <a:rPr kumimoji="0" lang="fr-FR" sz="400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omic Sans MS"/>
              </a:rPr>
              <a:t>ozone vertical trends </a:t>
            </a:r>
            <a:r>
              <a:rPr kumimoji="0" lang="fr-FR" sz="4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omic Sans MS"/>
              </a:rPr>
              <a:t>at</a:t>
            </a:r>
            <a:r>
              <a:rPr kumimoji="0" lang="fr-FR" sz="400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omic Sans MS"/>
              </a:rPr>
              <a:t> OHP</a:t>
            </a:r>
            <a:r>
              <a:rPr kumimoji="0" lang="fr-FR" sz="4000" i="0" u="none" strike="noStrike" kern="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omic Sans MS"/>
              </a:rPr>
              <a:t> </a:t>
            </a:r>
            <a:r>
              <a:rPr kumimoji="0" lang="fr-FR" sz="400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omic Sans MS"/>
              </a:rPr>
              <a:t>France</a:t>
            </a:r>
          </a:p>
        </p:txBody>
      </p:sp>
      <p:pic>
        <p:nvPicPr>
          <p:cNvPr id="6" name="Picture 7" descr="logo_cnrs_2009_filet_15x15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667" y="-24404"/>
            <a:ext cx="1233937" cy="82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869"/>
            <a:ext cx="1533358" cy="77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" y="4754033"/>
            <a:ext cx="91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err="1" smtClean="0">
                <a:solidFill>
                  <a:srgbClr val="873624"/>
                </a:solidFill>
                <a:latin typeface="Times New Roman"/>
                <a:cs typeface="Times New Roman"/>
              </a:rPr>
              <a:t>Maud</a:t>
            </a:r>
            <a:r>
              <a:rPr lang="pt-BR" sz="2000" dirty="0" smtClean="0">
                <a:solidFill>
                  <a:srgbClr val="873624"/>
                </a:solidFill>
                <a:latin typeface="Times New Roman"/>
                <a:cs typeface="Times New Roman"/>
              </a:rPr>
              <a:t> Pastel, Sophie </a:t>
            </a:r>
            <a:r>
              <a:rPr lang="en-US" sz="2000" dirty="0" smtClean="0">
                <a:solidFill>
                  <a:srgbClr val="873624"/>
                </a:solidFill>
                <a:latin typeface="Times New Roman"/>
                <a:cs typeface="Times New Roman"/>
              </a:rPr>
              <a:t>Godin-</a:t>
            </a:r>
            <a:r>
              <a:rPr lang="en-US" sz="2000" dirty="0" err="1" smtClean="0">
                <a:solidFill>
                  <a:srgbClr val="873624"/>
                </a:solidFill>
                <a:latin typeface="Times New Roman"/>
                <a:cs typeface="Times New Roman"/>
              </a:rPr>
              <a:t>Beekmann</a:t>
            </a:r>
            <a:endParaRPr lang="en-US" sz="2000" dirty="0" smtClean="0">
              <a:solidFill>
                <a:srgbClr val="873624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dirty="0" err="1" smtClean="0">
                <a:solidFill>
                  <a:srgbClr val="873624"/>
                </a:solidFill>
                <a:latin typeface="Times New Roman"/>
                <a:cs typeface="Times New Roman"/>
              </a:rPr>
              <a:t>Latmos</a:t>
            </a:r>
            <a:r>
              <a:rPr lang="en-US" sz="1600" dirty="0" smtClean="0">
                <a:solidFill>
                  <a:srgbClr val="873624"/>
                </a:solidFill>
                <a:latin typeface="Times New Roman"/>
                <a:cs typeface="Times New Roman"/>
              </a:rPr>
              <a:t> CNRS UVSQ , France</a:t>
            </a:r>
            <a:endParaRPr lang="fr-FR" sz="1600" dirty="0">
              <a:solidFill>
                <a:srgbClr val="873624"/>
              </a:solidFill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4147073" y="2039917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rPr>
              <a:t></a:t>
            </a:r>
            <a:endParaRPr lang="en-US" sz="5400" dirty="0">
              <a:solidFill>
                <a:schemeClr val="tx2">
                  <a:lumMod val="60000"/>
                  <a:lumOff val="40000"/>
                </a:schemeClr>
              </a:solidFill>
              <a:latin typeface="Wingdings" pitchFamily="2" charset="2"/>
            </a:endParaRPr>
          </a:p>
        </p:txBody>
      </p:sp>
      <p:cxnSp>
        <p:nvCxnSpPr>
          <p:cNvPr id="11" name="Straight Connector 13"/>
          <p:cNvCxnSpPr/>
          <p:nvPr/>
        </p:nvCxnSpPr>
        <p:spPr>
          <a:xfrm rot="10800000">
            <a:off x="1172584" y="2584078"/>
            <a:ext cx="3119718" cy="1588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4"/>
          <p:cNvCxnSpPr/>
          <p:nvPr/>
        </p:nvCxnSpPr>
        <p:spPr>
          <a:xfrm rot="10800000">
            <a:off x="4831976" y="2581108"/>
            <a:ext cx="3119718" cy="1588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580" y="-24404"/>
            <a:ext cx="1360420" cy="839334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7600" y="6575243"/>
            <a:ext cx="4495800" cy="365125"/>
          </a:xfrm>
        </p:spPr>
        <p:txBody>
          <a:bodyPr/>
          <a:lstStyle/>
          <a:p>
            <a:r>
              <a:rPr lang="fr-FR" dirty="0" smtClean="0"/>
              <a:t>NDACC Lidar </a:t>
            </a:r>
            <a:r>
              <a:rPr lang="fr-FR" dirty="0" err="1" smtClean="0"/>
              <a:t>Working</a:t>
            </a:r>
            <a:r>
              <a:rPr lang="fr-FR" dirty="0" smtClean="0"/>
              <a:t> Group,  4-8 </a:t>
            </a:r>
            <a:r>
              <a:rPr lang="fr-FR" dirty="0" err="1" smtClean="0"/>
              <a:t>Nov</a:t>
            </a:r>
            <a:r>
              <a:rPr lang="fr-FR" dirty="0" smtClean="0"/>
              <a:t> 2013, TMF, </a:t>
            </a:r>
            <a:r>
              <a:rPr lang="fr-FR" dirty="0" err="1" smtClean="0"/>
              <a:t>California</a:t>
            </a:r>
            <a:endParaRPr lang="fr-FR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950" y="-24404"/>
            <a:ext cx="1409450" cy="82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33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-59739" y="0"/>
            <a:ext cx="920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solidFill>
                  <a:srgbClr val="873624"/>
                </a:solidFill>
              </a:rPr>
              <a:t>Autumn</a:t>
            </a:r>
            <a:r>
              <a:rPr lang="fr-FR" sz="2800" dirty="0" smtClean="0">
                <a:solidFill>
                  <a:srgbClr val="873624"/>
                </a:solidFill>
              </a:rPr>
              <a:t> (SON) time </a:t>
            </a:r>
            <a:r>
              <a:rPr lang="fr-FR" sz="2800" dirty="0" err="1" smtClean="0">
                <a:solidFill>
                  <a:srgbClr val="873624"/>
                </a:solidFill>
              </a:rPr>
              <a:t>series</a:t>
            </a:r>
            <a:r>
              <a:rPr lang="fr-FR" sz="2800" dirty="0" smtClean="0">
                <a:solidFill>
                  <a:srgbClr val="873624"/>
                </a:solidFill>
              </a:rPr>
              <a:t> </a:t>
            </a:r>
            <a:r>
              <a:rPr lang="fr-FR" sz="2800" dirty="0" err="1" smtClean="0">
                <a:solidFill>
                  <a:srgbClr val="873624"/>
                </a:solidFill>
              </a:rPr>
              <a:t>anomaly</a:t>
            </a:r>
            <a:r>
              <a:rPr lang="fr-FR" sz="2800" dirty="0" smtClean="0">
                <a:solidFill>
                  <a:srgbClr val="873624"/>
                </a:solidFill>
              </a:rPr>
              <a:t> in %</a:t>
            </a:r>
            <a:endParaRPr lang="fr-FR" sz="2800" dirty="0">
              <a:solidFill>
                <a:srgbClr val="873624"/>
              </a:solidFill>
            </a:endParaRPr>
          </a:p>
        </p:txBody>
      </p:sp>
      <p:grpSp>
        <p:nvGrpSpPr>
          <p:cNvPr id="14" name="Group 11"/>
          <p:cNvGrpSpPr/>
          <p:nvPr/>
        </p:nvGrpSpPr>
        <p:grpSpPr>
          <a:xfrm>
            <a:off x="1172584" y="541190"/>
            <a:ext cx="6779110" cy="2971"/>
            <a:chOff x="1172584" y="1922649"/>
            <a:chExt cx="6779110" cy="2971"/>
          </a:xfrm>
        </p:grpSpPr>
        <p:cxnSp>
          <p:nvCxnSpPr>
            <p:cNvPr id="15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 9" descr="anomaliesLIDARseason_pourPWL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50860"/>
          <a:stretch/>
        </p:blipFill>
        <p:spPr>
          <a:xfrm>
            <a:off x="0" y="938893"/>
            <a:ext cx="2870200" cy="209640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43984" y="506061"/>
            <a:ext cx="91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127500" y="518761"/>
            <a:ext cx="106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GOMOS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138513" y="5080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SAGE II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045584" y="4012168"/>
            <a:ext cx="66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MLS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152899" y="4006334"/>
            <a:ext cx="81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ODIN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6883400" y="4006334"/>
            <a:ext cx="14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GOZCARDS</a:t>
            </a:r>
            <a:endParaRPr lang="fr-FR" dirty="0"/>
          </a:p>
        </p:txBody>
      </p:sp>
      <p:pic>
        <p:nvPicPr>
          <p:cNvPr id="21" name="Image 20" descr="anomaliesGOZCAseason_pourEESC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49140"/>
          <a:stretch/>
        </p:blipFill>
        <p:spPr>
          <a:xfrm>
            <a:off x="6350000" y="4432300"/>
            <a:ext cx="2794000" cy="2209800"/>
          </a:xfrm>
          <a:prstGeom prst="rect">
            <a:avLst/>
          </a:prstGeom>
        </p:spPr>
      </p:pic>
      <p:pic>
        <p:nvPicPr>
          <p:cNvPr id="22" name="Image 21" descr="anomaliesGOZCAseason_pourEESC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2" t="51088"/>
          <a:stretch/>
        </p:blipFill>
        <p:spPr>
          <a:xfrm>
            <a:off x="6350000" y="950687"/>
            <a:ext cx="2794000" cy="2084614"/>
          </a:xfrm>
          <a:prstGeom prst="rect">
            <a:avLst/>
          </a:prstGeom>
        </p:spPr>
      </p:pic>
      <p:pic>
        <p:nvPicPr>
          <p:cNvPr id="23" name="Image 22" descr="anomaliesGOZCAseason_pourEESC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0" t="50931"/>
          <a:stretch/>
        </p:blipFill>
        <p:spPr>
          <a:xfrm>
            <a:off x="3155576" y="4406900"/>
            <a:ext cx="2921001" cy="2241034"/>
          </a:xfrm>
          <a:prstGeom prst="rect">
            <a:avLst/>
          </a:prstGeom>
        </p:spPr>
      </p:pic>
      <p:pic>
        <p:nvPicPr>
          <p:cNvPr id="24" name="Image 23" descr="anomaliesGOZCAseason_pourEESC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0" t="50953"/>
          <a:stretch/>
        </p:blipFill>
        <p:spPr>
          <a:xfrm>
            <a:off x="3124200" y="926193"/>
            <a:ext cx="2959100" cy="2109107"/>
          </a:xfrm>
          <a:prstGeom prst="rect">
            <a:avLst/>
          </a:prstGeom>
        </p:spPr>
      </p:pic>
      <p:sp>
        <p:nvSpPr>
          <p:cNvPr id="26" name="Ellipse 25"/>
          <p:cNvSpPr/>
          <p:nvPr/>
        </p:nvSpPr>
        <p:spPr>
          <a:xfrm>
            <a:off x="-59739" y="924380"/>
            <a:ext cx="1130723" cy="10033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6318038" y="2245180"/>
            <a:ext cx="1838702" cy="10033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mls_anomaly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8" t="51188"/>
          <a:stretch/>
        </p:blipFill>
        <p:spPr>
          <a:xfrm>
            <a:off x="21849" y="4406901"/>
            <a:ext cx="2848351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3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873624"/>
                </a:solidFill>
              </a:rPr>
              <a:t>Winter (DJF) time </a:t>
            </a:r>
            <a:r>
              <a:rPr lang="fr-FR" sz="2800" dirty="0" err="1" smtClean="0">
                <a:solidFill>
                  <a:srgbClr val="873624"/>
                </a:solidFill>
              </a:rPr>
              <a:t>series</a:t>
            </a:r>
            <a:r>
              <a:rPr lang="fr-FR" sz="2800" dirty="0" smtClean="0">
                <a:solidFill>
                  <a:srgbClr val="873624"/>
                </a:solidFill>
              </a:rPr>
              <a:t> </a:t>
            </a:r>
            <a:r>
              <a:rPr lang="fr-FR" sz="2800" dirty="0" err="1" smtClean="0">
                <a:solidFill>
                  <a:srgbClr val="873624"/>
                </a:solidFill>
              </a:rPr>
              <a:t>anomaly</a:t>
            </a:r>
            <a:r>
              <a:rPr lang="fr-FR" sz="2800" dirty="0" smtClean="0">
                <a:solidFill>
                  <a:srgbClr val="873624"/>
                </a:solidFill>
              </a:rPr>
              <a:t> in %</a:t>
            </a:r>
            <a:endParaRPr lang="fr-FR" sz="2800" dirty="0">
              <a:solidFill>
                <a:srgbClr val="873624"/>
              </a:solidFill>
            </a:endParaRPr>
          </a:p>
        </p:txBody>
      </p:sp>
      <p:grpSp>
        <p:nvGrpSpPr>
          <p:cNvPr id="14" name="Group 11"/>
          <p:cNvGrpSpPr/>
          <p:nvPr/>
        </p:nvGrpSpPr>
        <p:grpSpPr>
          <a:xfrm>
            <a:off x="1172584" y="541190"/>
            <a:ext cx="6779110" cy="2971"/>
            <a:chOff x="1172584" y="1922649"/>
            <a:chExt cx="6779110" cy="2971"/>
          </a:xfrm>
        </p:grpSpPr>
        <p:cxnSp>
          <p:nvCxnSpPr>
            <p:cNvPr id="15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Image 16" descr="anomaliesLIDARseason_pourPWL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17" b="50614"/>
          <a:stretch/>
        </p:blipFill>
        <p:spPr>
          <a:xfrm>
            <a:off x="0" y="938893"/>
            <a:ext cx="2527300" cy="207100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070984" y="569561"/>
            <a:ext cx="91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127500" y="518761"/>
            <a:ext cx="106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GOMOS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7138513" y="5080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SAGE II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1172584" y="3885168"/>
            <a:ext cx="66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MLS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4127499" y="3853934"/>
            <a:ext cx="81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ODIN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6858000" y="3853934"/>
            <a:ext cx="14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GOZCARDS</a:t>
            </a:r>
            <a:endParaRPr lang="fr-FR" dirty="0"/>
          </a:p>
        </p:txBody>
      </p:sp>
      <p:pic>
        <p:nvPicPr>
          <p:cNvPr id="24" name="Image 23" descr="anomaliesLIDARseason_pourPWL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6" b="53071"/>
          <a:stretch/>
        </p:blipFill>
        <p:spPr>
          <a:xfrm>
            <a:off x="2521691" y="926193"/>
            <a:ext cx="462809" cy="2071007"/>
          </a:xfrm>
          <a:prstGeom prst="rect">
            <a:avLst/>
          </a:prstGeom>
        </p:spPr>
      </p:pic>
      <p:pic>
        <p:nvPicPr>
          <p:cNvPr id="25" name="Image 24" descr="anomaliesGOZCAseason_pourEESC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9" b="52088"/>
          <a:stretch/>
        </p:blipFill>
        <p:spPr>
          <a:xfrm>
            <a:off x="6476999" y="4343400"/>
            <a:ext cx="2312513" cy="2222500"/>
          </a:xfrm>
          <a:prstGeom prst="rect">
            <a:avLst/>
          </a:prstGeom>
        </p:spPr>
      </p:pic>
      <p:pic>
        <p:nvPicPr>
          <p:cNvPr id="26" name="Image 25" descr="anomaliesLIDARseason_pourPWL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6" b="53071"/>
          <a:stretch/>
        </p:blipFill>
        <p:spPr>
          <a:xfrm>
            <a:off x="8751413" y="4330700"/>
            <a:ext cx="443387" cy="2222500"/>
          </a:xfrm>
          <a:prstGeom prst="rect">
            <a:avLst/>
          </a:prstGeom>
        </p:spPr>
      </p:pic>
      <p:pic>
        <p:nvPicPr>
          <p:cNvPr id="27" name="Image 26" descr="anomaliesGOZCAseason_pourEESC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17" b="52580"/>
          <a:stretch/>
        </p:blipFill>
        <p:spPr>
          <a:xfrm>
            <a:off x="6477000" y="938893"/>
            <a:ext cx="2222500" cy="2058308"/>
          </a:xfrm>
          <a:prstGeom prst="rect">
            <a:avLst/>
          </a:prstGeom>
        </p:spPr>
      </p:pic>
      <p:pic>
        <p:nvPicPr>
          <p:cNvPr id="28" name="Image 27" descr="anomaliesGOZCAseason_pourEESC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 r="52717" b="50710"/>
          <a:stretch/>
        </p:blipFill>
        <p:spPr>
          <a:xfrm>
            <a:off x="3238501" y="4343400"/>
            <a:ext cx="2546348" cy="2222500"/>
          </a:xfrm>
          <a:prstGeom prst="rect">
            <a:avLst/>
          </a:prstGeom>
        </p:spPr>
      </p:pic>
      <p:pic>
        <p:nvPicPr>
          <p:cNvPr id="29" name="Image 28" descr="anomaliesGOZCAseason_pourEESC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55" b="52580"/>
          <a:stretch/>
        </p:blipFill>
        <p:spPr>
          <a:xfrm>
            <a:off x="3334777" y="926193"/>
            <a:ext cx="2460998" cy="2071007"/>
          </a:xfrm>
          <a:prstGeom prst="rect">
            <a:avLst/>
          </a:prstGeom>
        </p:spPr>
      </p:pic>
      <p:pic>
        <p:nvPicPr>
          <p:cNvPr id="31" name="Image 30" descr="anomaliesLIDARseason_pourPWL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6" b="53071"/>
          <a:stretch/>
        </p:blipFill>
        <p:spPr>
          <a:xfrm>
            <a:off x="5746749" y="915432"/>
            <a:ext cx="462809" cy="2071007"/>
          </a:xfrm>
          <a:prstGeom prst="rect">
            <a:avLst/>
          </a:prstGeom>
        </p:spPr>
      </p:pic>
      <p:pic>
        <p:nvPicPr>
          <p:cNvPr id="32" name="Image 31" descr="anomaliesLIDARseason_pourPWL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6" b="53071"/>
          <a:stretch/>
        </p:blipFill>
        <p:spPr>
          <a:xfrm>
            <a:off x="8681191" y="926194"/>
            <a:ext cx="462809" cy="2071007"/>
          </a:xfrm>
          <a:prstGeom prst="rect">
            <a:avLst/>
          </a:prstGeom>
        </p:spPr>
      </p:pic>
      <p:pic>
        <p:nvPicPr>
          <p:cNvPr id="33" name="Image 32" descr="anomaliesLIDARseason_pourPWL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6" b="53071"/>
          <a:stretch/>
        </p:blipFill>
        <p:spPr>
          <a:xfrm>
            <a:off x="5759449" y="4330700"/>
            <a:ext cx="462809" cy="2222500"/>
          </a:xfrm>
          <a:prstGeom prst="rect">
            <a:avLst/>
          </a:prstGeom>
        </p:spPr>
      </p:pic>
      <p:sp>
        <p:nvSpPr>
          <p:cNvPr id="34" name="Ellipse 33"/>
          <p:cNvSpPr/>
          <p:nvPr/>
        </p:nvSpPr>
        <p:spPr>
          <a:xfrm>
            <a:off x="-59739" y="924380"/>
            <a:ext cx="1130723" cy="10033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6292638" y="2346780"/>
            <a:ext cx="1864102" cy="77742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35" descr="mls_anomaly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4025" r="52500" b="49675"/>
          <a:stretch/>
        </p:blipFill>
        <p:spPr>
          <a:xfrm>
            <a:off x="-29161" y="4343401"/>
            <a:ext cx="2556462" cy="2222500"/>
          </a:xfrm>
          <a:prstGeom prst="rect">
            <a:avLst/>
          </a:prstGeom>
        </p:spPr>
      </p:pic>
      <p:pic>
        <p:nvPicPr>
          <p:cNvPr id="37" name="Image 36" descr="anomaliesLIDARseason_pourPWL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6" b="53071"/>
          <a:stretch/>
        </p:blipFill>
        <p:spPr>
          <a:xfrm>
            <a:off x="2508991" y="4330701"/>
            <a:ext cx="462809" cy="22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6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832100" y="0"/>
            <a:ext cx="3288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rgbClr val="873624"/>
                </a:solidFill>
              </a:rPr>
              <a:t>Regression</a:t>
            </a:r>
            <a:r>
              <a:rPr lang="fr-FR" sz="2800" dirty="0" smtClean="0">
                <a:solidFill>
                  <a:srgbClr val="873624"/>
                </a:solidFill>
              </a:rPr>
              <a:t> </a:t>
            </a:r>
            <a:r>
              <a:rPr lang="fr-FR" sz="2800" dirty="0" err="1" smtClean="0">
                <a:solidFill>
                  <a:srgbClr val="873624"/>
                </a:solidFill>
              </a:rPr>
              <a:t>analysis</a:t>
            </a:r>
            <a:endParaRPr lang="fr-FR" sz="2800" dirty="0">
              <a:solidFill>
                <a:srgbClr val="873624"/>
              </a:solidFill>
            </a:endParaRPr>
          </a:p>
        </p:txBody>
      </p:sp>
      <p:grpSp>
        <p:nvGrpSpPr>
          <p:cNvPr id="6" name="Group 11"/>
          <p:cNvGrpSpPr/>
          <p:nvPr/>
        </p:nvGrpSpPr>
        <p:grpSpPr>
          <a:xfrm>
            <a:off x="1172584" y="541190"/>
            <a:ext cx="6779110" cy="2971"/>
            <a:chOff x="1172584" y="1922649"/>
            <a:chExt cx="6779110" cy="2971"/>
          </a:xfrm>
        </p:grpSpPr>
        <p:cxnSp>
          <p:nvCxnSpPr>
            <p:cNvPr id="7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/>
          <p:cNvSpPr txBox="1"/>
          <p:nvPr/>
        </p:nvSpPr>
        <p:spPr>
          <a:xfrm>
            <a:off x="988141" y="594961"/>
            <a:ext cx="3327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Proxies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1985 to 2013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5001341" y="964293"/>
            <a:ext cx="4572000" cy="480131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EESC and PWLT </a:t>
            </a:r>
            <a:r>
              <a:rPr lang="fr-FR" dirty="0" err="1" smtClean="0"/>
              <a:t>Monthly</a:t>
            </a:r>
            <a:r>
              <a:rPr lang="fr-FR" dirty="0" smtClean="0"/>
              <a:t> </a:t>
            </a:r>
            <a:r>
              <a:rPr lang="fr-FR" dirty="0"/>
              <a:t>model </a:t>
            </a:r>
            <a:endParaRPr lang="fr-FR" dirty="0" smtClean="0"/>
          </a:p>
          <a:p>
            <a:r>
              <a:rPr lang="fr-FR" dirty="0" err="1" smtClean="0"/>
              <a:t>using</a:t>
            </a:r>
            <a:r>
              <a:rPr lang="fr-FR" dirty="0" smtClean="0"/>
              <a:t> multiple </a:t>
            </a:r>
            <a:r>
              <a:rPr lang="fr-FR" dirty="0" err="1" smtClean="0"/>
              <a:t>proxies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dirty="0" smtClean="0"/>
              <a:t>(</a:t>
            </a:r>
            <a:r>
              <a:rPr lang="fr-FR" dirty="0" err="1" smtClean="0"/>
              <a:t>autocorrelation</a:t>
            </a:r>
            <a:r>
              <a:rPr lang="fr-FR" dirty="0" smtClean="0"/>
              <a:t> </a:t>
            </a:r>
            <a:r>
              <a:rPr lang="fr-FR" dirty="0" err="1"/>
              <a:t>taken</a:t>
            </a:r>
            <a:r>
              <a:rPr lang="fr-FR" dirty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Account</a:t>
            </a:r>
            <a:r>
              <a:rPr lang="fr-FR" dirty="0" smtClean="0"/>
              <a:t>)</a:t>
            </a:r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     </a:t>
            </a:r>
            <a:r>
              <a:rPr lang="fr-FR" dirty="0" err="1" smtClean="0"/>
              <a:t>Proxies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:</a:t>
            </a:r>
            <a:endParaRPr lang="fr-FR" dirty="0"/>
          </a:p>
          <a:p>
            <a:r>
              <a:rPr lang="pt-BR" dirty="0"/>
              <a:t>- </a:t>
            </a:r>
            <a:r>
              <a:rPr lang="pt-BR" dirty="0" smtClean="0"/>
              <a:t>  QBO </a:t>
            </a:r>
            <a:r>
              <a:rPr lang="pt-BR" dirty="0"/>
              <a:t>(30 &amp; 10 </a:t>
            </a:r>
            <a:r>
              <a:rPr lang="pt-BR" dirty="0" err="1"/>
              <a:t>hPa</a:t>
            </a:r>
            <a:r>
              <a:rPr lang="pt-BR" dirty="0"/>
              <a:t>)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NAO </a:t>
            </a:r>
            <a:r>
              <a:rPr lang="pt-BR" dirty="0"/>
              <a:t>index </a:t>
            </a:r>
            <a:endParaRPr lang="pt-BR" dirty="0" smtClean="0"/>
          </a:p>
          <a:p>
            <a:pPr marL="285750" indent="-285750">
              <a:buFontTx/>
              <a:buChar char="-"/>
            </a:pPr>
            <a:r>
              <a:rPr lang="pt-BR" dirty="0" smtClean="0"/>
              <a:t>F10.7 cm Solar flux</a:t>
            </a:r>
          </a:p>
          <a:p>
            <a:pPr marL="285750" indent="-285750">
              <a:buFontTx/>
              <a:buChar char="-"/>
            </a:pPr>
            <a:r>
              <a:rPr lang="pt-BR" dirty="0" err="1" smtClean="0"/>
              <a:t>Heat</a:t>
            </a:r>
            <a:r>
              <a:rPr lang="pt-BR" dirty="0" smtClean="0"/>
              <a:t> flux </a:t>
            </a:r>
            <a:r>
              <a:rPr lang="pt-BR" dirty="0" err="1" smtClean="0"/>
              <a:t>at</a:t>
            </a:r>
            <a:r>
              <a:rPr lang="pt-BR" dirty="0" smtClean="0"/>
              <a:t> 100 </a:t>
            </a:r>
            <a:r>
              <a:rPr lang="pt-BR" dirty="0" err="1" smtClean="0"/>
              <a:t>hPa</a:t>
            </a:r>
            <a:r>
              <a:rPr lang="pt-BR" dirty="0" smtClean="0"/>
              <a:t>  </a:t>
            </a:r>
            <a:r>
              <a:rPr lang="pt-BR" dirty="0" err="1"/>
              <a:t>averaged</a:t>
            </a:r>
            <a:endParaRPr lang="pt-BR" dirty="0"/>
          </a:p>
          <a:p>
            <a:r>
              <a:rPr lang="pt-BR" dirty="0"/>
              <a:t> </a:t>
            </a:r>
            <a:r>
              <a:rPr lang="pt-BR" dirty="0" smtClean="0"/>
              <a:t>     over </a:t>
            </a:r>
            <a:r>
              <a:rPr lang="pt-BR" dirty="0"/>
              <a:t>45-75°N</a:t>
            </a:r>
          </a:p>
          <a:p>
            <a:pPr marL="285750" indent="-285750">
              <a:buFontTx/>
              <a:buChar char="-"/>
            </a:pPr>
            <a:r>
              <a:rPr lang="pt-BR" dirty="0" err="1" smtClean="0"/>
              <a:t>Aerosols</a:t>
            </a:r>
            <a:r>
              <a:rPr lang="pt-BR" dirty="0" smtClean="0"/>
              <a:t> </a:t>
            </a:r>
            <a:r>
              <a:rPr lang="pt-BR" dirty="0" err="1"/>
              <a:t>optical</a:t>
            </a:r>
            <a:r>
              <a:rPr lang="pt-BR" dirty="0"/>
              <a:t> </a:t>
            </a:r>
            <a:r>
              <a:rPr lang="pt-BR" dirty="0" err="1" smtClean="0"/>
              <a:t>thickness</a:t>
            </a:r>
            <a:r>
              <a:rPr lang="pt-BR" dirty="0" smtClean="0"/>
              <a:t> </a:t>
            </a:r>
            <a:r>
              <a:rPr lang="pt-BR" dirty="0" err="1"/>
              <a:t>at</a:t>
            </a:r>
            <a:r>
              <a:rPr lang="pt-BR" dirty="0"/>
              <a:t> 550 </a:t>
            </a:r>
            <a:r>
              <a:rPr lang="pt-BR" dirty="0" err="1" smtClean="0"/>
              <a:t>nm</a:t>
            </a:r>
            <a:endParaRPr lang="pt-BR" dirty="0" smtClean="0"/>
          </a:p>
          <a:p>
            <a:pPr marL="285750" indent="-285750">
              <a:buFontTx/>
              <a:buChar char="-"/>
            </a:pPr>
            <a:r>
              <a:rPr lang="pt-BR" dirty="0" err="1" smtClean="0"/>
              <a:t>Tropopause</a:t>
            </a:r>
            <a:r>
              <a:rPr lang="pt-BR" dirty="0" smtClean="0"/>
              <a:t> altitude </a:t>
            </a:r>
            <a:r>
              <a:rPr lang="pt-BR" dirty="0" err="1" smtClean="0"/>
              <a:t>above</a:t>
            </a:r>
            <a:r>
              <a:rPr lang="pt-BR" dirty="0" smtClean="0"/>
              <a:t> OHP</a:t>
            </a:r>
          </a:p>
          <a:p>
            <a:endParaRPr lang="pt-BR" dirty="0"/>
          </a:p>
        </p:txBody>
      </p:sp>
      <p:sp>
        <p:nvSpPr>
          <p:cNvPr id="9" name="Flèche à angle droit 8"/>
          <p:cNvSpPr/>
          <p:nvPr/>
        </p:nvSpPr>
        <p:spPr>
          <a:xfrm rot="5400000">
            <a:off x="757742" y="6253690"/>
            <a:ext cx="435984" cy="3937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352208" y="6299200"/>
            <a:ext cx="707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Applied</a:t>
            </a:r>
            <a:r>
              <a:rPr lang="fr-FR" dirty="0" smtClean="0"/>
              <a:t> on LIDAR and the </a:t>
            </a:r>
            <a:r>
              <a:rPr lang="fr-FR" dirty="0" err="1" smtClean="0"/>
              <a:t>merged</a:t>
            </a:r>
            <a:r>
              <a:rPr lang="fr-FR" dirty="0" smtClean="0"/>
              <a:t> of all the satellites </a:t>
            </a:r>
            <a:r>
              <a:rPr lang="fr-FR" dirty="0" err="1" smtClean="0"/>
              <a:t>with</a:t>
            </a:r>
            <a:r>
              <a:rPr lang="fr-FR" dirty="0" smtClean="0"/>
              <a:t> the lidar</a:t>
            </a:r>
            <a:endParaRPr lang="fr-FR" dirty="0"/>
          </a:p>
        </p:txBody>
      </p:sp>
      <p:pic>
        <p:nvPicPr>
          <p:cNvPr id="12" name="Image 11" descr="QBO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r="7778"/>
          <a:stretch/>
        </p:blipFill>
        <p:spPr>
          <a:xfrm>
            <a:off x="66956" y="964293"/>
            <a:ext cx="4911444" cy="915307"/>
          </a:xfrm>
          <a:prstGeom prst="rect">
            <a:avLst/>
          </a:prstGeom>
        </p:spPr>
      </p:pic>
      <p:pic>
        <p:nvPicPr>
          <p:cNvPr id="13" name="Image 12" descr="flux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r="7777"/>
          <a:stretch/>
        </p:blipFill>
        <p:spPr>
          <a:xfrm>
            <a:off x="76200" y="1765300"/>
            <a:ext cx="4902200" cy="850900"/>
          </a:xfrm>
          <a:prstGeom prst="rect">
            <a:avLst/>
          </a:prstGeom>
        </p:spPr>
      </p:pic>
      <p:pic>
        <p:nvPicPr>
          <p:cNvPr id="14" name="Image 13" descr="NAO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r="7777"/>
          <a:stretch/>
        </p:blipFill>
        <p:spPr>
          <a:xfrm>
            <a:off x="76200" y="2523063"/>
            <a:ext cx="4902200" cy="901700"/>
          </a:xfrm>
          <a:prstGeom prst="rect">
            <a:avLst/>
          </a:prstGeom>
        </p:spPr>
      </p:pic>
      <p:pic>
        <p:nvPicPr>
          <p:cNvPr id="15" name="Image 14" descr="HFLUX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8" r="7792"/>
          <a:stretch/>
        </p:blipFill>
        <p:spPr>
          <a:xfrm>
            <a:off x="76200" y="3327401"/>
            <a:ext cx="4902200" cy="927099"/>
          </a:xfrm>
          <a:prstGeom prst="rect">
            <a:avLst/>
          </a:prstGeom>
        </p:spPr>
      </p:pic>
      <p:pic>
        <p:nvPicPr>
          <p:cNvPr id="16" name="Image 15" descr="untitled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r="7722"/>
          <a:stretch/>
        </p:blipFill>
        <p:spPr>
          <a:xfrm>
            <a:off x="16154" y="4169831"/>
            <a:ext cx="4962246" cy="889270"/>
          </a:xfrm>
          <a:prstGeom prst="rect">
            <a:avLst/>
          </a:prstGeom>
        </p:spPr>
      </p:pic>
      <p:pic>
        <p:nvPicPr>
          <p:cNvPr id="17" name="Image 16" descr="untitled.ep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r="7918"/>
          <a:stretch/>
        </p:blipFill>
        <p:spPr>
          <a:xfrm>
            <a:off x="16154" y="4961445"/>
            <a:ext cx="4962246" cy="12107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flipH="1">
            <a:off x="21167" y="972760"/>
            <a:ext cx="76200" cy="320553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3812785" y="1003087"/>
            <a:ext cx="688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QBO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3825485" y="2511506"/>
            <a:ext cx="737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NAO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3494709" y="1783834"/>
            <a:ext cx="1506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Solar flux</a:t>
            </a:r>
            <a:endParaRPr lang="pt-BR" dirty="0"/>
          </a:p>
        </p:txBody>
      </p:sp>
      <p:sp>
        <p:nvSpPr>
          <p:cNvPr id="22" name="Rectangle 21"/>
          <p:cNvSpPr/>
          <p:nvPr/>
        </p:nvSpPr>
        <p:spPr>
          <a:xfrm>
            <a:off x="3755314" y="4260334"/>
            <a:ext cx="1076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 smtClean="0"/>
              <a:t>Aerosols</a:t>
            </a:r>
            <a:r>
              <a:rPr lang="pt-BR" dirty="0" smtClean="0"/>
              <a:t> </a:t>
            </a:r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3568073" y="4957501"/>
            <a:ext cx="1384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 smtClean="0"/>
              <a:t>Tropopause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3736255" y="3333234"/>
            <a:ext cx="1138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 smtClean="0"/>
              <a:t>Heat</a:t>
            </a:r>
            <a:r>
              <a:rPr lang="pt-BR" dirty="0" smtClean="0"/>
              <a:t> flux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823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Regression_proxies_variabiliteLIDARpourPWL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999"/>
            <a:ext cx="5727700" cy="560541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873624"/>
                </a:solidFill>
              </a:rPr>
              <a:t>LIDAR </a:t>
            </a:r>
            <a:r>
              <a:rPr lang="fr-FR" sz="2800" dirty="0" err="1" smtClean="0">
                <a:solidFill>
                  <a:srgbClr val="873624"/>
                </a:solidFill>
              </a:rPr>
              <a:t>Variability</a:t>
            </a:r>
            <a:r>
              <a:rPr lang="fr-FR" sz="2800" dirty="0" smtClean="0">
                <a:solidFill>
                  <a:srgbClr val="873624"/>
                </a:solidFill>
              </a:rPr>
              <a:t> due to model </a:t>
            </a:r>
            <a:r>
              <a:rPr lang="fr-FR" sz="2800" dirty="0" err="1" smtClean="0">
                <a:solidFill>
                  <a:srgbClr val="873624"/>
                </a:solidFill>
              </a:rPr>
              <a:t>proxies</a:t>
            </a:r>
            <a:endParaRPr lang="fr-FR" sz="2800" dirty="0">
              <a:solidFill>
                <a:srgbClr val="873624"/>
              </a:solidFill>
            </a:endParaRPr>
          </a:p>
        </p:txBody>
      </p:sp>
      <p:grpSp>
        <p:nvGrpSpPr>
          <p:cNvPr id="7" name="Group 11"/>
          <p:cNvGrpSpPr/>
          <p:nvPr/>
        </p:nvGrpSpPr>
        <p:grpSpPr>
          <a:xfrm>
            <a:off x="1172584" y="477690"/>
            <a:ext cx="6779110" cy="2971"/>
            <a:chOff x="1172584" y="1871849"/>
            <a:chExt cx="6779110" cy="2971"/>
          </a:xfrm>
        </p:grpSpPr>
        <p:cxnSp>
          <p:nvCxnSpPr>
            <p:cNvPr id="8" name="Straight Connector 13"/>
            <p:cNvCxnSpPr/>
            <p:nvPr/>
          </p:nvCxnSpPr>
          <p:spPr>
            <a:xfrm flipH="1">
              <a:off x="1172584" y="18718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4"/>
            <p:cNvCxnSpPr/>
            <p:nvPr/>
          </p:nvCxnSpPr>
          <p:spPr>
            <a:xfrm rot="10800000">
              <a:off x="4831976" y="18718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5816600" y="1277540"/>
            <a:ext cx="3478306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/>
              <a:t>QBO </a:t>
            </a:r>
            <a:r>
              <a:rPr lang="fr-FR" dirty="0" err="1" smtClean="0"/>
              <a:t>significant</a:t>
            </a:r>
            <a:r>
              <a:rPr lang="fr-FR" dirty="0" smtClean="0"/>
              <a:t> </a:t>
            </a:r>
            <a:r>
              <a:rPr lang="fr-FR" dirty="0" err="1" smtClean="0"/>
              <a:t>mainly</a:t>
            </a:r>
            <a:r>
              <a:rPr lang="fr-FR" dirty="0" smtClean="0"/>
              <a:t> in</a:t>
            </a:r>
          </a:p>
          <a:p>
            <a:r>
              <a:rPr lang="fr-FR" dirty="0" err="1" smtClean="0"/>
              <a:t>winter</a:t>
            </a:r>
            <a:r>
              <a:rPr lang="fr-FR" dirty="0" smtClean="0"/>
              <a:t> </a:t>
            </a:r>
            <a:r>
              <a:rPr lang="fr-FR" dirty="0" err="1" smtClean="0"/>
              <a:t>months</a:t>
            </a:r>
            <a:r>
              <a:rPr lang="fr-FR" dirty="0" smtClean="0"/>
              <a:t> (</a:t>
            </a:r>
            <a:r>
              <a:rPr lang="fr-FR" dirty="0" err="1" smtClean="0"/>
              <a:t>easterly</a:t>
            </a:r>
            <a:r>
              <a:rPr lang="fr-FR" dirty="0" smtClean="0"/>
              <a:t> phase)</a:t>
            </a:r>
          </a:p>
          <a:p>
            <a:pPr marL="285750" indent="-285750">
              <a:buFont typeface="Wingdings" charset="2"/>
              <a:buChar char="Ø"/>
            </a:pPr>
            <a:endParaRPr lang="fr-FR" dirty="0" smtClean="0"/>
          </a:p>
          <a:p>
            <a:pPr marL="285750" indent="-285750">
              <a:buFont typeface="Wingdings" charset="2"/>
              <a:buChar char="Ø"/>
            </a:pPr>
            <a:r>
              <a:rPr lang="fr-FR" dirty="0" err="1" smtClean="0"/>
              <a:t>Aerosols</a:t>
            </a:r>
            <a:r>
              <a:rPr lang="fr-FR" dirty="0" smtClean="0"/>
              <a:t>: </a:t>
            </a:r>
            <a:r>
              <a:rPr lang="fr-FR" dirty="0" err="1" smtClean="0"/>
              <a:t>significant</a:t>
            </a:r>
            <a:endParaRPr lang="fr-FR" dirty="0" smtClean="0"/>
          </a:p>
          <a:p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/>
              <a:t>all </a:t>
            </a:r>
            <a:r>
              <a:rPr lang="fr-FR" dirty="0" err="1"/>
              <a:t>month</a:t>
            </a:r>
            <a:r>
              <a:rPr lang="fr-FR" dirty="0"/>
              <a:t> and</a:t>
            </a:r>
          </a:p>
          <a:p>
            <a:r>
              <a:rPr lang="fr-FR" dirty="0" smtClean="0"/>
              <a:t>Altitudes</a:t>
            </a:r>
          </a:p>
          <a:p>
            <a:endParaRPr lang="fr-FR" dirty="0"/>
          </a:p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 </a:t>
            </a:r>
            <a:r>
              <a:rPr lang="fr-FR" dirty="0" err="1"/>
              <a:t>Solar</a:t>
            </a:r>
            <a:r>
              <a:rPr lang="fr-FR" dirty="0"/>
              <a:t> flux: </a:t>
            </a:r>
            <a:r>
              <a:rPr lang="fr-FR" dirty="0" err="1" smtClean="0"/>
              <a:t>significant</a:t>
            </a:r>
            <a:endParaRPr lang="fr-FR" dirty="0" smtClean="0"/>
          </a:p>
          <a:p>
            <a:r>
              <a:rPr lang="fr-FR" dirty="0" smtClean="0"/>
              <a:t>in </a:t>
            </a:r>
            <a:r>
              <a:rPr lang="fr-FR" dirty="0" err="1"/>
              <a:t>summer</a:t>
            </a:r>
            <a:r>
              <a:rPr lang="fr-FR" dirty="0"/>
              <a:t> in </a:t>
            </a:r>
            <a:r>
              <a:rPr lang="fr-FR" dirty="0" err="1" smtClean="0"/>
              <a:t>midstratosphere</a:t>
            </a:r>
            <a:endParaRPr lang="fr-FR" dirty="0" smtClean="0"/>
          </a:p>
          <a:p>
            <a:endParaRPr lang="fr-FR" dirty="0"/>
          </a:p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 </a:t>
            </a:r>
            <a:r>
              <a:rPr lang="fr-FR" dirty="0"/>
              <a:t>NAO </a:t>
            </a:r>
            <a:r>
              <a:rPr lang="fr-FR" dirty="0" err="1"/>
              <a:t>mainly</a:t>
            </a:r>
            <a:endParaRPr lang="fr-FR" dirty="0"/>
          </a:p>
          <a:p>
            <a:r>
              <a:rPr lang="fr-FR" dirty="0" err="1"/>
              <a:t>signifcant</a:t>
            </a:r>
            <a:r>
              <a:rPr lang="fr-FR" dirty="0"/>
              <a:t> in </a:t>
            </a:r>
            <a:r>
              <a:rPr lang="fr-FR" dirty="0" err="1" smtClean="0"/>
              <a:t>winter</a:t>
            </a:r>
            <a:endParaRPr lang="fr-FR" dirty="0" smtClean="0"/>
          </a:p>
          <a:p>
            <a:endParaRPr lang="fr-FR" dirty="0"/>
          </a:p>
          <a:p>
            <a:pPr marL="285750" indent="-285750">
              <a:buFont typeface="Wingdings" charset="2"/>
              <a:buChar char="Ø"/>
            </a:pPr>
            <a:r>
              <a:rPr lang="fr-FR" dirty="0" err="1" smtClean="0"/>
              <a:t>Heat</a:t>
            </a:r>
            <a:r>
              <a:rPr lang="fr-FR" dirty="0" smtClean="0"/>
              <a:t> flux and tropopause:</a:t>
            </a:r>
          </a:p>
          <a:p>
            <a:r>
              <a:rPr lang="fr-FR" dirty="0" err="1" smtClean="0"/>
              <a:t>significant</a:t>
            </a:r>
            <a:r>
              <a:rPr lang="fr-FR" dirty="0" smtClean="0"/>
              <a:t> </a:t>
            </a:r>
            <a:r>
              <a:rPr lang="fr-FR" dirty="0" err="1" smtClean="0"/>
              <a:t>mainly</a:t>
            </a:r>
            <a:r>
              <a:rPr lang="fr-FR" dirty="0" smtClean="0"/>
              <a:t> </a:t>
            </a:r>
            <a:r>
              <a:rPr lang="fr-FR" dirty="0"/>
              <a:t>in </a:t>
            </a:r>
            <a:r>
              <a:rPr lang="fr-FR" dirty="0" err="1"/>
              <a:t>lower</a:t>
            </a:r>
            <a:endParaRPr lang="fr-FR" dirty="0"/>
          </a:p>
          <a:p>
            <a:r>
              <a:rPr lang="fr-FR" dirty="0" smtClean="0"/>
              <a:t>     </a:t>
            </a:r>
            <a:r>
              <a:rPr lang="fr-FR" dirty="0" err="1" smtClean="0"/>
              <a:t>Stratosphere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826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832100" y="0"/>
            <a:ext cx="3288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rgbClr val="873624"/>
                </a:solidFill>
              </a:rPr>
              <a:t>Regression</a:t>
            </a:r>
            <a:r>
              <a:rPr lang="fr-FR" sz="2800" dirty="0" smtClean="0">
                <a:solidFill>
                  <a:srgbClr val="873624"/>
                </a:solidFill>
              </a:rPr>
              <a:t> </a:t>
            </a:r>
            <a:r>
              <a:rPr lang="fr-FR" sz="2800" dirty="0" err="1" smtClean="0">
                <a:solidFill>
                  <a:srgbClr val="873624"/>
                </a:solidFill>
              </a:rPr>
              <a:t>analysis</a:t>
            </a:r>
            <a:endParaRPr lang="fr-FR" sz="2800" dirty="0">
              <a:solidFill>
                <a:srgbClr val="873624"/>
              </a:solidFill>
            </a:endParaRPr>
          </a:p>
        </p:txBody>
      </p:sp>
      <p:grpSp>
        <p:nvGrpSpPr>
          <p:cNvPr id="6" name="Group 11"/>
          <p:cNvGrpSpPr/>
          <p:nvPr/>
        </p:nvGrpSpPr>
        <p:grpSpPr>
          <a:xfrm>
            <a:off x="1172584" y="541190"/>
            <a:ext cx="6779110" cy="2971"/>
            <a:chOff x="1172584" y="1922649"/>
            <a:chExt cx="6779110" cy="2971"/>
          </a:xfrm>
        </p:grpSpPr>
        <p:cxnSp>
          <p:nvCxnSpPr>
            <p:cNvPr id="7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ZoneTexte 10"/>
          <p:cNvSpPr txBox="1"/>
          <p:nvPr/>
        </p:nvSpPr>
        <p:spPr>
          <a:xfrm>
            <a:off x="1916277" y="556861"/>
            <a:ext cx="91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693660" y="608585"/>
            <a:ext cx="243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Merged</a:t>
            </a:r>
            <a:r>
              <a:rPr lang="fr-FR" dirty="0" smtClean="0"/>
              <a:t> of all the data</a:t>
            </a:r>
            <a:endParaRPr lang="fr-FR" dirty="0"/>
          </a:p>
        </p:txBody>
      </p:sp>
      <p:pic>
        <p:nvPicPr>
          <p:cNvPr id="4" name="Image 3" descr="resume_regressionLIDARpourPWL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6" y="926193"/>
            <a:ext cx="4061413" cy="4876800"/>
          </a:xfrm>
          <a:prstGeom prst="rect">
            <a:avLst/>
          </a:prstGeom>
        </p:spPr>
      </p:pic>
      <p:sp>
        <p:nvSpPr>
          <p:cNvPr id="16" name="Flèche vers la droite 15"/>
          <p:cNvSpPr/>
          <p:nvPr/>
        </p:nvSpPr>
        <p:spPr>
          <a:xfrm>
            <a:off x="1463087" y="6248400"/>
            <a:ext cx="581613" cy="279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resume_regressionlidarpourEES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76" y="990600"/>
            <a:ext cx="4083424" cy="4876800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3162300" y="2019300"/>
            <a:ext cx="596900" cy="5588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7826547" y="2095500"/>
            <a:ext cx="596900" cy="5588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162300" y="5041900"/>
            <a:ext cx="596900" cy="5588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7842594" y="5041900"/>
            <a:ext cx="596900" cy="5588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6362700" y="2095500"/>
            <a:ext cx="279400" cy="482600"/>
          </a:xfrm>
          <a:prstGeom prst="ellipse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6375400" y="5041900"/>
            <a:ext cx="279400" cy="482600"/>
          </a:xfrm>
          <a:prstGeom prst="ellipse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1636877" y="2006600"/>
            <a:ext cx="279400" cy="482600"/>
          </a:xfrm>
          <a:prstGeom prst="ellipse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649577" y="4927600"/>
            <a:ext cx="279400" cy="482600"/>
          </a:xfrm>
          <a:prstGeom prst="ellipse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2291934" y="5867400"/>
            <a:ext cx="55346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 </a:t>
            </a:r>
            <a:r>
              <a:rPr lang="fr-FR" dirty="0" err="1" smtClean="0"/>
              <a:t>Strong</a:t>
            </a:r>
            <a:r>
              <a:rPr lang="fr-FR" dirty="0" smtClean="0"/>
              <a:t> variations:</a:t>
            </a:r>
          </a:p>
          <a:p>
            <a:r>
              <a:rPr lang="fr-FR" dirty="0" smtClean="0"/>
              <a:t>  LIDAR </a:t>
            </a:r>
            <a:r>
              <a:rPr lang="fr-FR" dirty="0" err="1" smtClean="0"/>
              <a:t>residual</a:t>
            </a:r>
            <a:r>
              <a:rPr lang="fr-FR" dirty="0" smtClean="0"/>
              <a:t> </a:t>
            </a:r>
            <a:r>
              <a:rPr lang="fr-FR" dirty="0" err="1" smtClean="0"/>
              <a:t>above</a:t>
            </a:r>
            <a:r>
              <a:rPr lang="fr-FR" dirty="0" smtClean="0"/>
              <a:t> 40 km ( </a:t>
            </a:r>
            <a:r>
              <a:rPr lang="fr-FR" dirty="0" err="1" smtClean="0"/>
              <a:t>seasonal</a:t>
            </a:r>
            <a:r>
              <a:rPr lang="fr-FR" dirty="0" smtClean="0"/>
              <a:t> variation ?) </a:t>
            </a:r>
          </a:p>
          <a:p>
            <a:r>
              <a:rPr lang="fr-FR" dirty="0" smtClean="0"/>
              <a:t>  </a:t>
            </a:r>
            <a:r>
              <a:rPr lang="fr-FR" dirty="0" err="1" smtClean="0"/>
              <a:t>Merged</a:t>
            </a:r>
            <a:r>
              <a:rPr lang="fr-FR" dirty="0" smtClean="0"/>
              <a:t> data </a:t>
            </a:r>
            <a:r>
              <a:rPr lang="fr-FR" dirty="0" err="1" smtClean="0"/>
              <a:t>below</a:t>
            </a:r>
            <a:r>
              <a:rPr lang="fr-FR" dirty="0" smtClean="0"/>
              <a:t> 18 km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362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873624"/>
                </a:solidFill>
              </a:rPr>
              <a:t>O</a:t>
            </a:r>
            <a:r>
              <a:rPr lang="fr-FR" sz="2800" baseline="-25000" dirty="0" smtClean="0">
                <a:solidFill>
                  <a:srgbClr val="873624"/>
                </a:solidFill>
              </a:rPr>
              <a:t>3</a:t>
            </a:r>
            <a:r>
              <a:rPr lang="fr-FR" sz="2800" dirty="0" smtClean="0">
                <a:solidFill>
                  <a:srgbClr val="873624"/>
                </a:solidFill>
              </a:rPr>
              <a:t> </a:t>
            </a:r>
            <a:r>
              <a:rPr lang="fr-FR" sz="2800" dirty="0" err="1" smtClean="0">
                <a:solidFill>
                  <a:srgbClr val="873624"/>
                </a:solidFill>
              </a:rPr>
              <a:t>Variability</a:t>
            </a:r>
            <a:r>
              <a:rPr lang="fr-FR" sz="2800" dirty="0" smtClean="0">
                <a:solidFill>
                  <a:srgbClr val="873624"/>
                </a:solidFill>
              </a:rPr>
              <a:t> </a:t>
            </a:r>
            <a:r>
              <a:rPr lang="fr-FR" sz="2800" dirty="0" err="1" smtClean="0">
                <a:solidFill>
                  <a:srgbClr val="873624"/>
                </a:solidFill>
              </a:rPr>
              <a:t>explained</a:t>
            </a:r>
            <a:endParaRPr lang="fr-FR" sz="2800" dirty="0">
              <a:solidFill>
                <a:srgbClr val="873624"/>
              </a:solidFill>
            </a:endParaRPr>
          </a:p>
        </p:txBody>
      </p:sp>
      <p:grpSp>
        <p:nvGrpSpPr>
          <p:cNvPr id="6" name="Group 11"/>
          <p:cNvGrpSpPr/>
          <p:nvPr/>
        </p:nvGrpSpPr>
        <p:grpSpPr>
          <a:xfrm>
            <a:off x="1172584" y="541190"/>
            <a:ext cx="6779110" cy="2971"/>
            <a:chOff x="1172584" y="1922649"/>
            <a:chExt cx="6779110" cy="2971"/>
          </a:xfrm>
        </p:grpSpPr>
        <p:cxnSp>
          <p:nvCxnSpPr>
            <p:cNvPr id="7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ZoneTexte 8"/>
          <p:cNvSpPr txBox="1"/>
          <p:nvPr/>
        </p:nvSpPr>
        <p:spPr>
          <a:xfrm>
            <a:off x="1528895" y="581354"/>
            <a:ext cx="91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087360" y="587188"/>
            <a:ext cx="243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Merged</a:t>
            </a:r>
            <a:r>
              <a:rPr lang="fr-FR" dirty="0" smtClean="0"/>
              <a:t> of all the data</a:t>
            </a:r>
            <a:endParaRPr lang="fr-FR" dirty="0"/>
          </a:p>
        </p:txBody>
      </p:sp>
      <p:pic>
        <p:nvPicPr>
          <p:cNvPr id="15" name="Image 14" descr="root_mean_squareLIDARpourPWL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6" y="956520"/>
            <a:ext cx="4061414" cy="4910880"/>
          </a:xfrm>
          <a:prstGeom prst="rect">
            <a:avLst/>
          </a:prstGeom>
        </p:spPr>
      </p:pic>
      <p:sp>
        <p:nvSpPr>
          <p:cNvPr id="21" name="Flèche vers la droite 20"/>
          <p:cNvSpPr/>
          <p:nvPr/>
        </p:nvSpPr>
        <p:spPr>
          <a:xfrm>
            <a:off x="154987" y="6274832"/>
            <a:ext cx="581613" cy="279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root_mean_squarelidarpourEESC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t="4780" r="8249" b="3358"/>
          <a:stretch/>
        </p:blipFill>
        <p:spPr>
          <a:xfrm>
            <a:off x="4831976" y="956520"/>
            <a:ext cx="4096124" cy="491088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856587" y="6054467"/>
            <a:ext cx="8039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Variability</a:t>
            </a:r>
            <a:r>
              <a:rPr lang="fr-FR" dirty="0" smtClean="0"/>
              <a:t> of O3 </a:t>
            </a:r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explained</a:t>
            </a:r>
            <a:r>
              <a:rPr lang="fr-FR" dirty="0" smtClean="0"/>
              <a:t> </a:t>
            </a:r>
            <a:r>
              <a:rPr lang="fr-FR" dirty="0" err="1" smtClean="0"/>
              <a:t>above</a:t>
            </a:r>
            <a:r>
              <a:rPr lang="fr-FR" dirty="0" smtClean="0"/>
              <a:t> 35 km in </a:t>
            </a:r>
            <a:r>
              <a:rPr lang="fr-FR" dirty="0" err="1"/>
              <a:t>S</a:t>
            </a:r>
            <a:r>
              <a:rPr lang="fr-FR" dirty="0" err="1" smtClean="0"/>
              <a:t>pring</a:t>
            </a:r>
            <a:r>
              <a:rPr lang="fr-FR" dirty="0" smtClean="0"/>
              <a:t> and </a:t>
            </a:r>
            <a:r>
              <a:rPr lang="fr-FR" dirty="0" err="1" smtClean="0"/>
              <a:t>Summer</a:t>
            </a:r>
            <a:endParaRPr lang="fr-FR" dirty="0" smtClean="0"/>
          </a:p>
          <a:p>
            <a:r>
              <a:rPr lang="fr-FR" dirty="0" err="1" smtClean="0"/>
              <a:t>Below</a:t>
            </a:r>
            <a:r>
              <a:rPr lang="fr-FR" dirty="0" smtClean="0"/>
              <a:t> 20 km , </a:t>
            </a:r>
            <a:r>
              <a:rPr lang="fr-FR" dirty="0" err="1" smtClean="0"/>
              <a:t>variability</a:t>
            </a:r>
            <a:r>
              <a:rPr lang="fr-FR" dirty="0" smtClean="0"/>
              <a:t> more </a:t>
            </a:r>
            <a:r>
              <a:rPr lang="fr-FR" dirty="0" err="1" smtClean="0"/>
              <a:t>explained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LIDAR data </a:t>
            </a:r>
            <a:r>
              <a:rPr lang="fr-FR" dirty="0" err="1" smtClean="0"/>
              <a:t>except</a:t>
            </a:r>
            <a:r>
              <a:rPr lang="fr-FR" dirty="0" smtClean="0"/>
              <a:t> in </a:t>
            </a:r>
            <a:r>
              <a:rPr lang="fr-FR" dirty="0" err="1" smtClean="0"/>
              <a:t>October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854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accent1"/>
                </a:solidFill>
              </a:rPr>
              <a:t> </a:t>
            </a:r>
            <a:r>
              <a:rPr lang="fr-FR" sz="2800" dirty="0">
                <a:solidFill>
                  <a:schemeClr val="accent1"/>
                </a:solidFill>
              </a:rPr>
              <a:t>O</a:t>
            </a:r>
            <a:r>
              <a:rPr lang="fr-FR" sz="2800" dirty="0" smtClean="0">
                <a:solidFill>
                  <a:schemeClr val="accent1"/>
                </a:solidFill>
              </a:rPr>
              <a:t>zone vertical distribution trends</a:t>
            </a:r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53126" y="765552"/>
            <a:ext cx="91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011391" y="787400"/>
            <a:ext cx="243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Merged</a:t>
            </a:r>
            <a:r>
              <a:rPr lang="fr-FR" dirty="0" smtClean="0"/>
              <a:t> of all the data</a:t>
            </a:r>
            <a:endParaRPr lang="fr-FR" dirty="0"/>
          </a:p>
        </p:txBody>
      </p:sp>
      <p:pic>
        <p:nvPicPr>
          <p:cNvPr id="15" name="Image 14" descr="trens_lidar_winte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7" t="11111" r="3613" b="78014"/>
          <a:stretch/>
        </p:blipFill>
        <p:spPr>
          <a:xfrm>
            <a:off x="2641600" y="1367135"/>
            <a:ext cx="520700" cy="584200"/>
          </a:xfrm>
          <a:prstGeom prst="rect">
            <a:avLst/>
          </a:prstGeom>
        </p:spPr>
      </p:pic>
      <p:grpSp>
        <p:nvGrpSpPr>
          <p:cNvPr id="17" name="Group 11"/>
          <p:cNvGrpSpPr/>
          <p:nvPr/>
        </p:nvGrpSpPr>
        <p:grpSpPr>
          <a:xfrm>
            <a:off x="1172584" y="541190"/>
            <a:ext cx="6779110" cy="2971"/>
            <a:chOff x="1172584" y="1922649"/>
            <a:chExt cx="6779110" cy="2971"/>
          </a:xfrm>
        </p:grpSpPr>
        <p:cxnSp>
          <p:nvCxnSpPr>
            <p:cNvPr id="18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 4" descr="compar_trend_lidar_yr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5"/>
          <a:stretch/>
        </p:blipFill>
        <p:spPr>
          <a:xfrm>
            <a:off x="4305300" y="1131330"/>
            <a:ext cx="3467100" cy="5404703"/>
          </a:xfrm>
          <a:prstGeom prst="rect">
            <a:avLst/>
          </a:prstGeom>
        </p:spPr>
      </p:pic>
      <p:pic>
        <p:nvPicPr>
          <p:cNvPr id="7" name="Image 6" descr="compar_trend_lidar_yr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5"/>
          <a:stretch/>
        </p:blipFill>
        <p:spPr>
          <a:xfrm>
            <a:off x="1041400" y="1131331"/>
            <a:ext cx="3390900" cy="54047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14500" y="1951335"/>
            <a:ext cx="571500" cy="702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6458533" y="1329372"/>
            <a:ext cx="1104790" cy="73866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Post </a:t>
            </a:r>
          </a:p>
          <a:p>
            <a:r>
              <a:rPr lang="fr-FR" sz="1400" dirty="0" err="1" smtClean="0"/>
              <a:t>turnaround</a:t>
            </a:r>
            <a:r>
              <a:rPr lang="fr-FR" sz="1400" dirty="0" smtClean="0"/>
              <a:t> </a:t>
            </a:r>
          </a:p>
          <a:p>
            <a:r>
              <a:rPr lang="fr-FR" sz="1400" dirty="0" smtClean="0"/>
              <a:t>trends</a:t>
            </a:r>
            <a:endParaRPr lang="fr-FR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738541" y="3216870"/>
            <a:ext cx="11401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Pre</a:t>
            </a:r>
            <a:r>
              <a:rPr lang="fr-FR" sz="1400" dirty="0" smtClean="0"/>
              <a:t>- </a:t>
            </a:r>
          </a:p>
          <a:p>
            <a:r>
              <a:rPr lang="fr-FR" sz="1400" dirty="0" err="1" smtClean="0"/>
              <a:t>Turnaround</a:t>
            </a:r>
            <a:endParaRPr lang="fr-FR" sz="1400" dirty="0" smtClean="0"/>
          </a:p>
          <a:p>
            <a:r>
              <a:rPr lang="fr-FR" sz="1400" dirty="0" smtClean="0"/>
              <a:t>trends</a:t>
            </a:r>
            <a:endParaRPr lang="fr-FR" sz="1400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V="1">
            <a:off x="5384800" y="2478901"/>
            <a:ext cx="381000" cy="69850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6321320" y="2207736"/>
            <a:ext cx="195210" cy="271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/>
          <p:nvPr/>
        </p:nvSpPr>
        <p:spPr>
          <a:xfrm>
            <a:off x="1943100" y="4356100"/>
            <a:ext cx="1025849" cy="13462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5365734" y="4356100"/>
            <a:ext cx="1025849" cy="13462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599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solidFill>
                  <a:schemeClr val="accent1"/>
                </a:solidFill>
              </a:rPr>
              <a:t>Spring</a:t>
            </a:r>
            <a:r>
              <a:rPr lang="fr-FR" sz="2800" dirty="0" smtClean="0">
                <a:solidFill>
                  <a:schemeClr val="accent1"/>
                </a:solidFill>
              </a:rPr>
              <a:t> ozone vertical distribution trends</a:t>
            </a:r>
            <a:endParaRPr lang="fr-FR" sz="2800" dirty="0">
              <a:solidFill>
                <a:schemeClr val="accent1"/>
              </a:solidFill>
            </a:endParaRPr>
          </a:p>
        </p:txBody>
      </p:sp>
      <p:pic>
        <p:nvPicPr>
          <p:cNvPr id="2" name="Image 1" descr="trens_lidar_sprin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3263900" cy="6007100"/>
          </a:xfrm>
          <a:prstGeom prst="rect">
            <a:avLst/>
          </a:prstGeom>
        </p:spPr>
      </p:pic>
      <p:pic>
        <p:nvPicPr>
          <p:cNvPr id="3" name="Image 2" descr="trens_lidar_sprin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736600"/>
            <a:ext cx="3162300" cy="60071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76826" y="765552"/>
            <a:ext cx="91582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804891" y="762000"/>
            <a:ext cx="243133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Merged</a:t>
            </a:r>
            <a:r>
              <a:rPr lang="fr-FR" dirty="0" smtClean="0"/>
              <a:t> of all the data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326010" y="1267936"/>
            <a:ext cx="1104790" cy="73866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Post </a:t>
            </a:r>
          </a:p>
          <a:p>
            <a:r>
              <a:rPr lang="fr-FR" sz="1400" dirty="0" err="1" smtClean="0"/>
              <a:t>turnaround</a:t>
            </a:r>
            <a:r>
              <a:rPr lang="fr-FR" sz="1400" dirty="0" smtClean="0"/>
              <a:t> </a:t>
            </a:r>
          </a:p>
          <a:p>
            <a:r>
              <a:rPr lang="fr-FR" sz="1400" dirty="0" smtClean="0"/>
              <a:t>trends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605369" y="2746970"/>
            <a:ext cx="11401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Pre</a:t>
            </a:r>
            <a:r>
              <a:rPr lang="fr-FR" sz="1400" dirty="0" smtClean="0"/>
              <a:t>- </a:t>
            </a:r>
          </a:p>
          <a:p>
            <a:r>
              <a:rPr lang="fr-FR" sz="1400" dirty="0" err="1" smtClean="0"/>
              <a:t>Turnaround</a:t>
            </a:r>
            <a:endParaRPr lang="fr-FR" sz="1400" dirty="0" smtClean="0"/>
          </a:p>
          <a:p>
            <a:r>
              <a:rPr lang="fr-FR" sz="1400" dirty="0" smtClean="0"/>
              <a:t>trends</a:t>
            </a:r>
            <a:endParaRPr lang="fr-FR" sz="14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4318000" y="2222500"/>
            <a:ext cx="381000" cy="698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5249810" y="1951335"/>
            <a:ext cx="195210" cy="271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trens_lidar_winter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7" t="11111" r="3613" b="78014"/>
          <a:stretch/>
        </p:blipFill>
        <p:spPr>
          <a:xfrm>
            <a:off x="2641600" y="1405235"/>
            <a:ext cx="520700" cy="584200"/>
          </a:xfrm>
          <a:prstGeom prst="rect">
            <a:avLst/>
          </a:prstGeom>
        </p:spPr>
      </p:pic>
      <p:grpSp>
        <p:nvGrpSpPr>
          <p:cNvPr id="17" name="Group 11"/>
          <p:cNvGrpSpPr/>
          <p:nvPr/>
        </p:nvGrpSpPr>
        <p:grpSpPr>
          <a:xfrm>
            <a:off x="1172584" y="541190"/>
            <a:ext cx="6779110" cy="2971"/>
            <a:chOff x="1172584" y="1922649"/>
            <a:chExt cx="6779110" cy="2971"/>
          </a:xfrm>
        </p:grpSpPr>
        <p:cxnSp>
          <p:nvCxnSpPr>
            <p:cNvPr id="18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6527800" y="255853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 smtClean="0"/>
              <a:t>Pre-</a:t>
            </a:r>
            <a:r>
              <a:rPr lang="fr-FR" dirty="0" err="1"/>
              <a:t>turnaround</a:t>
            </a:r>
            <a:r>
              <a:rPr lang="fr-FR" dirty="0"/>
              <a:t>:</a:t>
            </a:r>
          </a:p>
          <a:p>
            <a:r>
              <a:rPr lang="fr-FR" dirty="0" smtClean="0"/>
              <a:t>LIDAR PWLT and EESC</a:t>
            </a:r>
          </a:p>
          <a:p>
            <a:r>
              <a:rPr lang="fr-FR" dirty="0" smtClean="0"/>
              <a:t> </a:t>
            </a:r>
            <a:r>
              <a:rPr lang="fr-FR" dirty="0" err="1" smtClean="0"/>
              <a:t>significant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endParaRPr lang="fr-FR" dirty="0" smtClean="0"/>
          </a:p>
          <a:p>
            <a:r>
              <a:rPr lang="fr-FR" dirty="0" smtClean="0"/>
              <a:t> 15-20 km </a:t>
            </a:r>
          </a:p>
          <a:p>
            <a:endParaRPr lang="fr-FR" dirty="0"/>
          </a:p>
        </p:txBody>
      </p:sp>
      <p:sp>
        <p:nvSpPr>
          <p:cNvPr id="20" name="Ellipse 19"/>
          <p:cNvSpPr/>
          <p:nvPr/>
        </p:nvSpPr>
        <p:spPr>
          <a:xfrm>
            <a:off x="546100" y="4699000"/>
            <a:ext cx="1025849" cy="13462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3968734" y="4699000"/>
            <a:ext cx="1025849" cy="13462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865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88900" y="0"/>
            <a:ext cx="923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solidFill>
                  <a:schemeClr val="accent1"/>
                </a:solidFill>
              </a:rPr>
              <a:t>Summer</a:t>
            </a:r>
            <a:r>
              <a:rPr lang="fr-FR" sz="2800" dirty="0" smtClean="0">
                <a:solidFill>
                  <a:schemeClr val="accent1"/>
                </a:solidFill>
              </a:rPr>
              <a:t> ozone vertical distribution trends</a:t>
            </a:r>
            <a:endParaRPr lang="fr-FR" sz="2800" dirty="0">
              <a:solidFill>
                <a:schemeClr val="accent1"/>
              </a:solidFill>
            </a:endParaRPr>
          </a:p>
        </p:txBody>
      </p:sp>
      <p:pic>
        <p:nvPicPr>
          <p:cNvPr id="2" name="Image 1" descr="trens_lidar_summ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3238500" cy="5892800"/>
          </a:xfrm>
          <a:prstGeom prst="rect">
            <a:avLst/>
          </a:prstGeom>
        </p:spPr>
      </p:pic>
      <p:pic>
        <p:nvPicPr>
          <p:cNvPr id="3" name="Image 2" descr="trens_lidar_summ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774700"/>
            <a:ext cx="3200400" cy="58928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76826" y="765552"/>
            <a:ext cx="91582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804891" y="762000"/>
            <a:ext cx="243133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Merged</a:t>
            </a:r>
            <a:r>
              <a:rPr lang="fr-FR" dirty="0" smtClean="0"/>
              <a:t> of all the data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326010" y="1267936"/>
            <a:ext cx="1104790" cy="73866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Post </a:t>
            </a:r>
          </a:p>
          <a:p>
            <a:r>
              <a:rPr lang="fr-FR" sz="1400" dirty="0" err="1" smtClean="0"/>
              <a:t>turnaround</a:t>
            </a:r>
            <a:r>
              <a:rPr lang="fr-FR" sz="1400" dirty="0" smtClean="0"/>
              <a:t> </a:t>
            </a:r>
          </a:p>
          <a:p>
            <a:r>
              <a:rPr lang="fr-FR" sz="1400" dirty="0" smtClean="0"/>
              <a:t>trends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681569" y="2721570"/>
            <a:ext cx="11401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Pre</a:t>
            </a:r>
            <a:r>
              <a:rPr lang="fr-FR" sz="1400" dirty="0" smtClean="0"/>
              <a:t>- </a:t>
            </a:r>
          </a:p>
          <a:p>
            <a:r>
              <a:rPr lang="fr-FR" sz="1400" dirty="0" err="1" smtClean="0"/>
              <a:t>Turnaround</a:t>
            </a:r>
            <a:endParaRPr lang="fr-FR" sz="1400" dirty="0" smtClean="0"/>
          </a:p>
          <a:p>
            <a:r>
              <a:rPr lang="fr-FR" sz="1400" dirty="0" smtClean="0"/>
              <a:t>trends</a:t>
            </a:r>
            <a:endParaRPr lang="fr-FR" sz="14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4318000" y="2222500"/>
            <a:ext cx="381000" cy="698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5249810" y="1951335"/>
            <a:ext cx="195210" cy="271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trens_lidar_winter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7" t="11111" r="3613" b="78014"/>
          <a:stretch/>
        </p:blipFill>
        <p:spPr>
          <a:xfrm>
            <a:off x="2616200" y="1367135"/>
            <a:ext cx="520700" cy="584200"/>
          </a:xfrm>
          <a:prstGeom prst="rect">
            <a:avLst/>
          </a:prstGeom>
        </p:spPr>
      </p:pic>
      <p:grpSp>
        <p:nvGrpSpPr>
          <p:cNvPr id="16" name="Group 11"/>
          <p:cNvGrpSpPr/>
          <p:nvPr/>
        </p:nvGrpSpPr>
        <p:grpSpPr>
          <a:xfrm>
            <a:off x="1172584" y="541190"/>
            <a:ext cx="6779110" cy="2971"/>
            <a:chOff x="1172584" y="1922649"/>
            <a:chExt cx="6779110" cy="2971"/>
          </a:xfrm>
        </p:grpSpPr>
        <p:cxnSp>
          <p:nvCxnSpPr>
            <p:cNvPr id="17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6527800" y="255853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 smtClean="0"/>
              <a:t>Pre-</a:t>
            </a:r>
            <a:r>
              <a:rPr lang="fr-FR" dirty="0" err="1"/>
              <a:t>turnaround</a:t>
            </a:r>
            <a:r>
              <a:rPr lang="fr-FR" dirty="0"/>
              <a:t>:</a:t>
            </a:r>
          </a:p>
          <a:p>
            <a:r>
              <a:rPr lang="fr-FR" dirty="0" smtClean="0"/>
              <a:t>LIDAR PWLT and EESC</a:t>
            </a:r>
          </a:p>
          <a:p>
            <a:r>
              <a:rPr lang="fr-FR" dirty="0" smtClean="0"/>
              <a:t> </a:t>
            </a:r>
            <a:r>
              <a:rPr lang="fr-FR" dirty="0" err="1" smtClean="0"/>
              <a:t>significant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endParaRPr lang="fr-FR" dirty="0" smtClean="0"/>
          </a:p>
          <a:p>
            <a:r>
              <a:rPr lang="fr-FR" dirty="0" smtClean="0"/>
              <a:t> 15-20 km </a:t>
            </a:r>
          </a:p>
          <a:p>
            <a:endParaRPr lang="fr-FR" dirty="0"/>
          </a:p>
        </p:txBody>
      </p:sp>
      <p:sp>
        <p:nvSpPr>
          <p:cNvPr id="20" name="Ellipse 19"/>
          <p:cNvSpPr/>
          <p:nvPr/>
        </p:nvSpPr>
        <p:spPr>
          <a:xfrm>
            <a:off x="368300" y="4673600"/>
            <a:ext cx="1231900" cy="13462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3790934" y="4673600"/>
            <a:ext cx="1231900" cy="13462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865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65" y="0"/>
            <a:ext cx="9118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solidFill>
                  <a:schemeClr val="accent1"/>
                </a:solidFill>
              </a:rPr>
              <a:t>Autumn</a:t>
            </a:r>
            <a:r>
              <a:rPr lang="fr-FR" sz="2800" dirty="0" smtClean="0">
                <a:solidFill>
                  <a:schemeClr val="accent1"/>
                </a:solidFill>
              </a:rPr>
              <a:t> ozone vertical distribution trends</a:t>
            </a:r>
            <a:endParaRPr lang="fr-FR" sz="2800" dirty="0">
              <a:solidFill>
                <a:schemeClr val="accent1"/>
              </a:solidFill>
            </a:endParaRPr>
          </a:p>
        </p:txBody>
      </p:sp>
      <p:pic>
        <p:nvPicPr>
          <p:cNvPr id="2" name="Image 1" descr="trens_lidar_autum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5" y="688319"/>
            <a:ext cx="3111835" cy="6040279"/>
          </a:xfrm>
          <a:prstGeom prst="rect">
            <a:avLst/>
          </a:prstGeom>
        </p:spPr>
      </p:pic>
      <p:pic>
        <p:nvPicPr>
          <p:cNvPr id="3" name="Image 2" descr="trens_lidar_autum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1" y="688319"/>
            <a:ext cx="3535200" cy="60402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303826" y="689352"/>
            <a:ext cx="91582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931891" y="685800"/>
            <a:ext cx="243133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Merged</a:t>
            </a:r>
            <a:r>
              <a:rPr lang="fr-FR" dirty="0" smtClean="0"/>
              <a:t> of all the data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478410" y="1267936"/>
            <a:ext cx="1104790" cy="73866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Post </a:t>
            </a:r>
          </a:p>
          <a:p>
            <a:r>
              <a:rPr lang="fr-FR" sz="1400" dirty="0" err="1" smtClean="0"/>
              <a:t>turnaround</a:t>
            </a:r>
            <a:r>
              <a:rPr lang="fr-FR" sz="1400" dirty="0" smtClean="0"/>
              <a:t> </a:t>
            </a:r>
          </a:p>
          <a:p>
            <a:r>
              <a:rPr lang="fr-FR" sz="1400" dirty="0" smtClean="0"/>
              <a:t>trends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389469" y="2772370"/>
            <a:ext cx="11401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Pre</a:t>
            </a:r>
            <a:r>
              <a:rPr lang="fr-FR" sz="1400" dirty="0" smtClean="0"/>
              <a:t>- </a:t>
            </a:r>
          </a:p>
          <a:p>
            <a:r>
              <a:rPr lang="fr-FR" sz="1400" dirty="0" err="1" smtClean="0"/>
              <a:t>Turnaround</a:t>
            </a:r>
            <a:endParaRPr lang="fr-FR" sz="1400" dirty="0" smtClean="0"/>
          </a:p>
          <a:p>
            <a:r>
              <a:rPr lang="fr-FR" sz="1400" dirty="0" smtClean="0"/>
              <a:t>trends</a:t>
            </a:r>
            <a:endParaRPr lang="fr-FR" sz="14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4279900" y="2247900"/>
            <a:ext cx="381000" cy="698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5249810" y="1951335"/>
            <a:ext cx="195210" cy="271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trens_lidar_winter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7" t="11111" r="3613" b="78014"/>
          <a:stretch/>
        </p:blipFill>
        <p:spPr>
          <a:xfrm>
            <a:off x="2489200" y="1369536"/>
            <a:ext cx="520700" cy="584200"/>
          </a:xfrm>
          <a:prstGeom prst="rect">
            <a:avLst/>
          </a:prstGeom>
        </p:spPr>
      </p:pic>
      <p:grpSp>
        <p:nvGrpSpPr>
          <p:cNvPr id="16" name="Group 11"/>
          <p:cNvGrpSpPr/>
          <p:nvPr/>
        </p:nvGrpSpPr>
        <p:grpSpPr>
          <a:xfrm>
            <a:off x="1172584" y="541190"/>
            <a:ext cx="6779110" cy="2971"/>
            <a:chOff x="1172584" y="1922649"/>
            <a:chExt cx="6779110" cy="2971"/>
          </a:xfrm>
        </p:grpSpPr>
        <p:cxnSp>
          <p:nvCxnSpPr>
            <p:cNvPr id="17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6676810" y="4143276"/>
            <a:ext cx="2616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r>
              <a:rPr lang="fr-FR" dirty="0" err="1" smtClean="0"/>
              <a:t>Both</a:t>
            </a:r>
            <a:r>
              <a:rPr lang="fr-FR" dirty="0" smtClean="0"/>
              <a:t> data set:</a:t>
            </a:r>
          </a:p>
          <a:p>
            <a:endParaRPr lang="fr-FR" dirty="0"/>
          </a:p>
          <a:p>
            <a:r>
              <a:rPr lang="fr-FR" dirty="0" err="1" smtClean="0"/>
              <a:t>Similar</a:t>
            </a:r>
            <a:r>
              <a:rPr lang="fr-FR" dirty="0" smtClean="0"/>
              <a:t> trends </a:t>
            </a:r>
            <a:r>
              <a:rPr lang="fr-FR" dirty="0" err="1" smtClean="0"/>
              <a:t>with</a:t>
            </a:r>
            <a:r>
              <a:rPr lang="fr-FR" dirty="0" smtClean="0"/>
              <a:t> EESC and PWLT for post-</a:t>
            </a:r>
            <a:r>
              <a:rPr lang="fr-FR" dirty="0" err="1" smtClean="0"/>
              <a:t>turnaround</a:t>
            </a:r>
            <a:r>
              <a:rPr lang="fr-FR" dirty="0" smtClean="0"/>
              <a:t> </a:t>
            </a:r>
            <a:r>
              <a:rPr lang="fr-FR" dirty="0" err="1" smtClean="0"/>
              <a:t>period</a:t>
            </a:r>
            <a:r>
              <a:rPr lang="fr-FR" dirty="0" smtClean="0"/>
              <a:t> for </a:t>
            </a:r>
            <a:r>
              <a:rPr lang="fr-FR" dirty="0" err="1" smtClean="0"/>
              <a:t>both</a:t>
            </a:r>
            <a:r>
              <a:rPr lang="fr-FR" dirty="0" smtClean="0"/>
              <a:t> data </a:t>
            </a:r>
            <a:r>
              <a:rPr lang="fr-FR" dirty="0" err="1" smtClean="0"/>
              <a:t>except</a:t>
            </a:r>
            <a:r>
              <a:rPr lang="fr-FR" dirty="0" smtClean="0"/>
              <a:t> </a:t>
            </a:r>
            <a:r>
              <a:rPr lang="fr-FR" dirty="0" err="1" smtClean="0"/>
              <a:t>below</a:t>
            </a:r>
            <a:r>
              <a:rPr lang="fr-FR" dirty="0" smtClean="0"/>
              <a:t> 20 km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6727610" y="1306898"/>
            <a:ext cx="23703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Pre-</a:t>
            </a:r>
            <a:r>
              <a:rPr lang="fr-FR" dirty="0" err="1"/>
              <a:t>turnaround</a:t>
            </a:r>
            <a:r>
              <a:rPr lang="fr-FR" dirty="0"/>
              <a:t>:</a:t>
            </a:r>
          </a:p>
          <a:p>
            <a:r>
              <a:rPr lang="fr-FR" dirty="0" smtClean="0"/>
              <a:t>PWLT and EESC </a:t>
            </a:r>
            <a:r>
              <a:rPr lang="fr-FR" dirty="0" err="1" smtClean="0"/>
              <a:t>significant</a:t>
            </a:r>
            <a:r>
              <a:rPr lang="fr-FR" dirty="0" smtClean="0"/>
              <a:t>:</a:t>
            </a:r>
            <a:endParaRPr lang="fr-FR" dirty="0"/>
          </a:p>
          <a:p>
            <a:r>
              <a:rPr lang="fr-FR" dirty="0" smtClean="0"/>
              <a:t>LIDAR:  30-45 km </a:t>
            </a:r>
            <a:r>
              <a:rPr lang="fr-FR" dirty="0" err="1" smtClean="0"/>
              <a:t>Merged</a:t>
            </a:r>
            <a:r>
              <a:rPr lang="fr-FR" dirty="0" smtClean="0"/>
              <a:t> : 24-45 km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5865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1210" y="-152400"/>
            <a:ext cx="9194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 smtClean="0">
                <a:solidFill>
                  <a:schemeClr val="accent1"/>
                </a:solidFill>
              </a:rPr>
              <a:t>Previous</a:t>
            </a:r>
            <a:r>
              <a:rPr lang="fr-FR" sz="3600" dirty="0" smtClean="0">
                <a:solidFill>
                  <a:schemeClr val="accent1"/>
                </a:solidFill>
              </a:rPr>
              <a:t> </a:t>
            </a:r>
            <a:r>
              <a:rPr lang="fr-FR" sz="3600" dirty="0" err="1" smtClean="0">
                <a:solidFill>
                  <a:schemeClr val="accent1"/>
                </a:solidFill>
              </a:rPr>
              <a:t>study</a:t>
            </a:r>
            <a:endParaRPr lang="fr-FR" sz="2800" dirty="0">
              <a:solidFill>
                <a:schemeClr val="accent1"/>
              </a:solidFill>
            </a:endParaRPr>
          </a:p>
        </p:txBody>
      </p:sp>
      <p:pic>
        <p:nvPicPr>
          <p:cNvPr id="5" name="Image 4" descr="Capture d’écran 2013-11-04 à 23.48.3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0"/>
          <a:stretch/>
        </p:blipFill>
        <p:spPr>
          <a:xfrm>
            <a:off x="51210" y="4538133"/>
            <a:ext cx="4444590" cy="219784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082117" y="6502400"/>
            <a:ext cx="2061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Nair et al , ACP 2013</a:t>
            </a:r>
            <a:endParaRPr lang="fr-FR" sz="1600" dirty="0"/>
          </a:p>
        </p:txBody>
      </p:sp>
      <p:sp>
        <p:nvSpPr>
          <p:cNvPr id="9" name="Rectangle 8"/>
          <p:cNvSpPr/>
          <p:nvPr/>
        </p:nvSpPr>
        <p:spPr>
          <a:xfrm>
            <a:off x="6265084" y="1567126"/>
            <a:ext cx="23495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R</a:t>
            </a:r>
            <a:r>
              <a:rPr lang="fr-FR" sz="1600" baseline="30000" dirty="0"/>
              <a:t>2</a:t>
            </a:r>
            <a:r>
              <a:rPr lang="fr-FR" sz="1600" dirty="0"/>
              <a:t> as a </a:t>
            </a:r>
            <a:r>
              <a:rPr lang="fr-FR" sz="1600" dirty="0" err="1"/>
              <a:t>function</a:t>
            </a:r>
            <a:r>
              <a:rPr lang="fr-FR" sz="1600" dirty="0"/>
              <a:t> of</a:t>
            </a:r>
          </a:p>
          <a:p>
            <a:pPr algn="ctr"/>
            <a:r>
              <a:rPr lang="fr-FR" sz="1600" dirty="0"/>
              <a:t>altitude and </a:t>
            </a:r>
            <a:r>
              <a:rPr lang="fr-FR" sz="1600" dirty="0" err="1"/>
              <a:t>month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-88900" y="398957"/>
            <a:ext cx="92329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 smtClean="0"/>
              <a:t>Multiple </a:t>
            </a:r>
            <a:r>
              <a:rPr lang="fr-FR" sz="1700" dirty="0" err="1" smtClean="0"/>
              <a:t>regression</a:t>
            </a:r>
            <a:r>
              <a:rPr lang="fr-FR" sz="1700" dirty="0" smtClean="0"/>
              <a:t> </a:t>
            </a:r>
            <a:r>
              <a:rPr lang="fr-FR" sz="1700" dirty="0" err="1" smtClean="0"/>
              <a:t>analysis</a:t>
            </a:r>
            <a:r>
              <a:rPr lang="fr-FR" sz="1700" dirty="0"/>
              <a:t> </a:t>
            </a:r>
            <a:r>
              <a:rPr lang="fr-FR" sz="1700" dirty="0" err="1" smtClean="0"/>
              <a:t>using</a:t>
            </a:r>
            <a:r>
              <a:rPr lang="fr-FR" sz="1700" dirty="0" smtClean="0"/>
              <a:t> QBO 10 , 30 </a:t>
            </a:r>
            <a:r>
              <a:rPr lang="fr-FR" sz="1700" dirty="0" err="1" smtClean="0"/>
              <a:t>hpa</a:t>
            </a:r>
            <a:r>
              <a:rPr lang="fr-FR" sz="1700" dirty="0" smtClean="0"/>
              <a:t>, NAO, SFX, HF, AOD 550nm (1985 to 2010) </a:t>
            </a:r>
            <a:endParaRPr lang="fr-FR" sz="1700" dirty="0"/>
          </a:p>
        </p:txBody>
      </p:sp>
      <p:grpSp>
        <p:nvGrpSpPr>
          <p:cNvPr id="11" name="Group 11"/>
          <p:cNvGrpSpPr/>
          <p:nvPr/>
        </p:nvGrpSpPr>
        <p:grpSpPr>
          <a:xfrm>
            <a:off x="1172584" y="439590"/>
            <a:ext cx="6779110" cy="2971"/>
            <a:chOff x="1172584" y="1922649"/>
            <a:chExt cx="6779110" cy="2971"/>
          </a:xfrm>
        </p:grpSpPr>
        <p:cxnSp>
          <p:nvCxnSpPr>
            <p:cNvPr id="12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ZoneTexte 13"/>
          <p:cNvSpPr txBox="1"/>
          <p:nvPr/>
        </p:nvSpPr>
        <p:spPr>
          <a:xfrm>
            <a:off x="1288077" y="1228572"/>
            <a:ext cx="7087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Merged</a:t>
            </a:r>
            <a:r>
              <a:rPr lang="fr-FR" sz="1600" dirty="0" smtClean="0"/>
              <a:t> profiles: LIDAR v4, MLS, HALOE v19, SAGE II v6,  OHP </a:t>
            </a:r>
            <a:r>
              <a:rPr lang="fr-FR" sz="1600" dirty="0" err="1" smtClean="0"/>
              <a:t>Soundings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4711700" y="5092700"/>
            <a:ext cx="4432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1600" dirty="0" err="1"/>
              <a:t>S</a:t>
            </a:r>
            <a:r>
              <a:rPr lang="fr-FR" sz="1600" dirty="0" err="1" smtClean="0"/>
              <a:t>imilar</a:t>
            </a:r>
            <a:r>
              <a:rPr lang="fr-FR" sz="1600" dirty="0" smtClean="0"/>
              <a:t> </a:t>
            </a:r>
            <a:r>
              <a:rPr lang="fr-FR" sz="1600" dirty="0"/>
              <a:t>trend </a:t>
            </a:r>
            <a:r>
              <a:rPr lang="fr-FR" sz="1600" dirty="0" err="1"/>
              <a:t>results</a:t>
            </a:r>
            <a:r>
              <a:rPr lang="fr-FR" sz="1600" dirty="0"/>
              <a:t> </a:t>
            </a:r>
            <a:r>
              <a:rPr lang="fr-FR" sz="1600" dirty="0" err="1"/>
              <a:t>obtained</a:t>
            </a:r>
            <a:r>
              <a:rPr lang="fr-FR" sz="1600" dirty="0"/>
              <a:t> </a:t>
            </a:r>
            <a:r>
              <a:rPr lang="fr-FR" sz="1600" dirty="0" err="1"/>
              <a:t>between</a:t>
            </a:r>
            <a:r>
              <a:rPr lang="fr-FR" sz="1600" dirty="0"/>
              <a:t> </a:t>
            </a:r>
            <a:r>
              <a:rPr lang="fr-FR" sz="1600" dirty="0" smtClean="0"/>
              <a:t>PWLT 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dirty="0" err="1"/>
              <a:t>turnaround</a:t>
            </a:r>
            <a:r>
              <a:rPr lang="fr-FR" sz="1600" dirty="0"/>
              <a:t> in 1997 and EESC trend </a:t>
            </a:r>
            <a:r>
              <a:rPr lang="fr-FR" sz="1600" dirty="0" err="1"/>
              <a:t>models</a:t>
            </a:r>
            <a:endParaRPr lang="fr-FR" sz="1600" dirty="0"/>
          </a:p>
          <a:p>
            <a:pPr marL="285750" indent="-285750">
              <a:buFont typeface="Wingdings" charset="2"/>
              <a:buChar char="Ø"/>
            </a:pPr>
            <a:r>
              <a:rPr lang="fr-FR" sz="1600" dirty="0" smtClean="0"/>
              <a:t>Ozone </a:t>
            </a:r>
            <a:r>
              <a:rPr lang="fr-FR" sz="1600" dirty="0" err="1"/>
              <a:t>recovery</a:t>
            </a:r>
            <a:r>
              <a:rPr lang="fr-FR" sz="1600" dirty="0"/>
              <a:t> visible on </a:t>
            </a:r>
            <a:r>
              <a:rPr lang="fr-FR" sz="1600" dirty="0" smtClean="0"/>
              <a:t>vertical</a:t>
            </a:r>
            <a:r>
              <a:rPr lang="fr-FR" sz="1600" dirty="0"/>
              <a:t> </a:t>
            </a:r>
            <a:r>
              <a:rPr lang="fr-FR" sz="1600" dirty="0" smtClean="0"/>
              <a:t>profile </a:t>
            </a:r>
            <a:r>
              <a:rPr lang="fr-FR" sz="1600" dirty="0"/>
              <a:t>time </a:t>
            </a:r>
            <a:r>
              <a:rPr lang="fr-FR" sz="1600" dirty="0" err="1"/>
              <a:t>series</a:t>
            </a:r>
            <a:r>
              <a:rPr lang="fr-FR" sz="1600" dirty="0"/>
              <a:t> but signal </a:t>
            </a:r>
            <a:r>
              <a:rPr lang="fr-FR" sz="1600" dirty="0" err="1"/>
              <a:t>barely</a:t>
            </a:r>
            <a:r>
              <a:rPr lang="fr-FR" sz="1600" dirty="0"/>
              <a:t> </a:t>
            </a:r>
            <a:r>
              <a:rPr lang="fr-FR" sz="1600" dirty="0" err="1" smtClean="0"/>
              <a:t>significant</a:t>
            </a:r>
            <a:endParaRPr lang="fr-FR" sz="1600" dirty="0"/>
          </a:p>
        </p:txBody>
      </p:sp>
      <p:pic>
        <p:nvPicPr>
          <p:cNvPr id="17" name="Image 16" descr="Capture d’écran 2013-11-05 à 00.09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10" y="2151902"/>
            <a:ext cx="3746090" cy="2826497"/>
          </a:xfrm>
          <a:prstGeom prst="rect">
            <a:avLst/>
          </a:prstGeom>
        </p:spPr>
      </p:pic>
      <p:pic>
        <p:nvPicPr>
          <p:cNvPr id="18" name="Image 17" descr="Capture d’écran 2013-11-05 à 00.09.1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" t="4909"/>
          <a:stretch/>
        </p:blipFill>
        <p:spPr>
          <a:xfrm>
            <a:off x="51210" y="2151902"/>
            <a:ext cx="4444590" cy="238623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-66582" y="769833"/>
            <a:ext cx="904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 </a:t>
            </a:r>
            <a:r>
              <a:rPr lang="fr-FR" dirty="0" err="1" smtClean="0"/>
              <a:t>methods</a:t>
            </a:r>
            <a:r>
              <a:rPr lang="fr-FR" dirty="0" smtClean="0"/>
              <a:t> : </a:t>
            </a:r>
            <a:r>
              <a:rPr lang="fr-FR" dirty="0" err="1" smtClean="0"/>
              <a:t>Piecewise</a:t>
            </a:r>
            <a:r>
              <a:rPr lang="fr-FR" dirty="0" smtClean="0"/>
              <a:t> </a:t>
            </a:r>
            <a:r>
              <a:rPr lang="fr-FR" dirty="0" err="1"/>
              <a:t>L</a:t>
            </a:r>
            <a:r>
              <a:rPr lang="fr-FR" dirty="0" err="1" smtClean="0"/>
              <a:t>inear</a:t>
            </a:r>
            <a:r>
              <a:rPr lang="fr-FR" dirty="0" smtClean="0"/>
              <a:t> Trend ( PWLT) Equivalent Effective </a:t>
            </a:r>
            <a:r>
              <a:rPr lang="fr-FR" dirty="0" err="1" smtClean="0"/>
              <a:t>Stratospheric</a:t>
            </a:r>
            <a:r>
              <a:rPr lang="fr-FR" dirty="0" smtClean="0"/>
              <a:t> </a:t>
            </a:r>
            <a:r>
              <a:rPr lang="fr-FR" dirty="0" err="1"/>
              <a:t>C</a:t>
            </a:r>
            <a:r>
              <a:rPr lang="fr-FR" dirty="0" err="1" smtClean="0"/>
              <a:t>lorine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880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accent1"/>
                </a:solidFill>
              </a:rPr>
              <a:t>Winter ozone vertical distribution trends</a:t>
            </a:r>
            <a:endParaRPr lang="fr-FR" sz="2800" dirty="0">
              <a:solidFill>
                <a:schemeClr val="accent1"/>
              </a:solidFill>
            </a:endParaRPr>
          </a:p>
        </p:txBody>
      </p:sp>
      <p:pic>
        <p:nvPicPr>
          <p:cNvPr id="21" name="Image 20" descr="trens_lidar_win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762000"/>
            <a:ext cx="3213100" cy="6096000"/>
          </a:xfrm>
          <a:prstGeom prst="rect">
            <a:avLst/>
          </a:prstGeom>
        </p:spPr>
      </p:pic>
      <p:pic>
        <p:nvPicPr>
          <p:cNvPr id="22" name="Image 21" descr="trens_lidar_wint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" y="762000"/>
            <a:ext cx="3233016" cy="6096000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303826" y="765552"/>
            <a:ext cx="91582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3931891" y="762000"/>
            <a:ext cx="243133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Merged</a:t>
            </a:r>
            <a:r>
              <a:rPr lang="fr-FR" dirty="0" smtClean="0"/>
              <a:t> of all the data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5376810" y="1331436"/>
            <a:ext cx="1104790" cy="73866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Post </a:t>
            </a:r>
          </a:p>
          <a:p>
            <a:r>
              <a:rPr lang="fr-FR" sz="1400" dirty="0" err="1" smtClean="0"/>
              <a:t>turnaround</a:t>
            </a:r>
            <a:r>
              <a:rPr lang="fr-FR" sz="1400" dirty="0" smtClean="0"/>
              <a:t> </a:t>
            </a:r>
          </a:p>
          <a:p>
            <a:r>
              <a:rPr lang="fr-FR" sz="1400" dirty="0" smtClean="0"/>
              <a:t>trends</a:t>
            </a:r>
            <a:endParaRPr lang="fr-FR" sz="1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3681569" y="2721570"/>
            <a:ext cx="11401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Pre</a:t>
            </a:r>
            <a:r>
              <a:rPr lang="fr-FR" sz="1400" dirty="0" smtClean="0"/>
              <a:t>- </a:t>
            </a:r>
          </a:p>
          <a:p>
            <a:r>
              <a:rPr lang="fr-FR" sz="1400" dirty="0" err="1" smtClean="0"/>
              <a:t>Turnaround</a:t>
            </a:r>
            <a:endParaRPr lang="fr-FR" sz="1400" dirty="0" smtClean="0"/>
          </a:p>
          <a:p>
            <a:r>
              <a:rPr lang="fr-FR" sz="1400" dirty="0" smtClean="0"/>
              <a:t>trends</a:t>
            </a:r>
            <a:endParaRPr lang="fr-FR" sz="1400" dirty="0"/>
          </a:p>
        </p:txBody>
      </p:sp>
      <p:cxnSp>
        <p:nvCxnSpPr>
          <p:cNvPr id="32" name="Connecteur droit avec flèche 31"/>
          <p:cNvCxnSpPr/>
          <p:nvPr/>
        </p:nvCxnSpPr>
        <p:spPr>
          <a:xfrm flipV="1">
            <a:off x="4318000" y="2222500"/>
            <a:ext cx="381000" cy="698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>
            <a:off x="5249810" y="1951335"/>
            <a:ext cx="195210" cy="271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Image 37" descr="trens_lidar_winter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7" t="11111" r="3613" b="78014"/>
          <a:stretch/>
        </p:blipFill>
        <p:spPr>
          <a:xfrm>
            <a:off x="2692400" y="1367135"/>
            <a:ext cx="520700" cy="584200"/>
          </a:xfrm>
          <a:prstGeom prst="rect">
            <a:avLst/>
          </a:prstGeom>
        </p:spPr>
      </p:pic>
      <p:grpSp>
        <p:nvGrpSpPr>
          <p:cNvPr id="39" name="Group 11"/>
          <p:cNvGrpSpPr/>
          <p:nvPr/>
        </p:nvGrpSpPr>
        <p:grpSpPr>
          <a:xfrm>
            <a:off x="1172584" y="541190"/>
            <a:ext cx="6779110" cy="2971"/>
            <a:chOff x="1172584" y="1922649"/>
            <a:chExt cx="6779110" cy="2971"/>
          </a:xfrm>
        </p:grpSpPr>
        <p:cxnSp>
          <p:nvCxnSpPr>
            <p:cNvPr id="40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655328" y="4232176"/>
            <a:ext cx="261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Similar</a:t>
            </a:r>
            <a:r>
              <a:rPr lang="fr-FR" dirty="0" smtClean="0"/>
              <a:t> trends </a:t>
            </a:r>
            <a:r>
              <a:rPr lang="fr-FR" dirty="0" err="1" smtClean="0"/>
              <a:t>with</a:t>
            </a:r>
            <a:r>
              <a:rPr lang="fr-FR" dirty="0" smtClean="0"/>
              <a:t> EESC and PWLT for post-</a:t>
            </a:r>
            <a:r>
              <a:rPr lang="fr-FR" dirty="0" err="1" smtClean="0"/>
              <a:t>turnaround</a:t>
            </a:r>
            <a:r>
              <a:rPr lang="fr-FR" dirty="0" smtClean="0"/>
              <a:t> </a:t>
            </a:r>
            <a:r>
              <a:rPr lang="fr-FR" dirty="0" err="1" smtClean="0"/>
              <a:t>period</a:t>
            </a:r>
            <a:r>
              <a:rPr lang="fr-FR" dirty="0" smtClean="0"/>
              <a:t> for </a:t>
            </a:r>
            <a:r>
              <a:rPr lang="fr-FR" dirty="0" err="1" smtClean="0"/>
              <a:t>both</a:t>
            </a:r>
            <a:r>
              <a:rPr lang="fr-FR" dirty="0" smtClean="0"/>
              <a:t> data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>
            <a:off x="6701491" y="2446972"/>
            <a:ext cx="25004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Both</a:t>
            </a:r>
            <a:r>
              <a:rPr lang="fr-FR" dirty="0" smtClean="0"/>
              <a:t> data:</a:t>
            </a:r>
          </a:p>
          <a:p>
            <a:r>
              <a:rPr lang="fr-FR" dirty="0" err="1" smtClean="0"/>
              <a:t>Pre-</a:t>
            </a:r>
            <a:r>
              <a:rPr lang="fr-FR" dirty="0" err="1"/>
              <a:t>turnaround</a:t>
            </a:r>
            <a:r>
              <a:rPr lang="fr-FR" dirty="0"/>
              <a:t>:</a:t>
            </a:r>
          </a:p>
          <a:p>
            <a:r>
              <a:rPr lang="fr-FR" dirty="0" smtClean="0"/>
              <a:t>PWLT and EESC </a:t>
            </a:r>
            <a:r>
              <a:rPr lang="fr-FR" dirty="0" err="1"/>
              <a:t>significant</a:t>
            </a:r>
            <a:endParaRPr lang="fr-FR" dirty="0"/>
          </a:p>
          <a:p>
            <a:r>
              <a:rPr lang="fr-FR" dirty="0" err="1" smtClean="0"/>
              <a:t>From</a:t>
            </a:r>
            <a:r>
              <a:rPr lang="fr-FR" dirty="0" smtClean="0"/>
              <a:t>  24-45 km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6373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0" y="5004247"/>
            <a:ext cx="9144000" cy="171405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800000"/>
                </a:solidFill>
                <a:cs typeface="Times New Roman"/>
              </a:rPr>
              <a:t>Outlook</a:t>
            </a:r>
          </a:p>
          <a:p>
            <a:pPr marL="0" indent="0">
              <a:buNone/>
            </a:pPr>
            <a:endParaRPr lang="fr-FR" sz="1100" dirty="0" smtClean="0">
              <a:solidFill>
                <a:srgbClr val="800000"/>
              </a:solidFill>
            </a:endParaRPr>
          </a:p>
          <a:p>
            <a:r>
              <a:rPr lang="fr-FR" sz="1800" dirty="0" smtClean="0"/>
              <a:t>Introduction </a:t>
            </a:r>
            <a:r>
              <a:rPr lang="fr-FR" sz="1800" dirty="0"/>
              <a:t>of </a:t>
            </a:r>
            <a:r>
              <a:rPr lang="fr-FR" sz="1800" dirty="0" err="1" smtClean="0"/>
              <a:t>Umkehr</a:t>
            </a:r>
            <a:r>
              <a:rPr lang="fr-FR" sz="1800" dirty="0"/>
              <a:t> </a:t>
            </a:r>
            <a:r>
              <a:rPr lang="fr-FR" sz="1800" dirty="0" smtClean="0"/>
              <a:t>and </a:t>
            </a:r>
            <a:r>
              <a:rPr lang="fr-FR" sz="1800" dirty="0"/>
              <a:t>SBUV II in the </a:t>
            </a:r>
            <a:r>
              <a:rPr lang="fr-FR" sz="1800" dirty="0" err="1"/>
              <a:t>present</a:t>
            </a:r>
            <a:r>
              <a:rPr lang="fr-FR" sz="1800" dirty="0"/>
              <a:t> </a:t>
            </a:r>
            <a:r>
              <a:rPr lang="fr-FR" sz="1800" dirty="0" err="1"/>
              <a:t>study</a:t>
            </a:r>
            <a:endParaRPr lang="fr-FR" sz="1800" dirty="0"/>
          </a:p>
          <a:p>
            <a:r>
              <a:rPr lang="fr-FR" sz="1800" dirty="0" err="1" smtClean="0"/>
              <a:t>Used</a:t>
            </a:r>
            <a:r>
              <a:rPr lang="fr-FR" sz="1800" dirty="0" smtClean="0"/>
              <a:t> the </a:t>
            </a:r>
            <a:r>
              <a:rPr lang="fr-FR" sz="1800" dirty="0" err="1" smtClean="0"/>
              <a:t>equivalent</a:t>
            </a:r>
            <a:r>
              <a:rPr lang="fr-FR" sz="1800" dirty="0" smtClean="0"/>
              <a:t> latitude in the </a:t>
            </a:r>
            <a:r>
              <a:rPr lang="fr-FR" sz="1800" dirty="0" err="1" smtClean="0"/>
              <a:t>regression</a:t>
            </a:r>
            <a:r>
              <a:rPr lang="fr-FR" sz="1800" dirty="0" smtClean="0"/>
              <a:t> </a:t>
            </a:r>
            <a:r>
              <a:rPr lang="fr-FR" sz="1800" dirty="0" err="1" smtClean="0"/>
              <a:t>analysis</a:t>
            </a:r>
            <a:r>
              <a:rPr lang="fr-FR" sz="1800" dirty="0" smtClean="0"/>
              <a:t> ( </a:t>
            </a:r>
            <a:r>
              <a:rPr lang="fr-FR" sz="1800" dirty="0" err="1" smtClean="0"/>
              <a:t>might</a:t>
            </a:r>
            <a:r>
              <a:rPr lang="fr-FR" sz="1800" dirty="0" smtClean="0"/>
              <a:t> </a:t>
            </a:r>
            <a:r>
              <a:rPr lang="fr-FR" sz="1800" dirty="0" err="1" smtClean="0"/>
              <a:t>explain</a:t>
            </a:r>
            <a:r>
              <a:rPr lang="fr-FR" sz="1800" dirty="0" smtClean="0"/>
              <a:t> the </a:t>
            </a:r>
            <a:r>
              <a:rPr lang="fr-FR" sz="1800" dirty="0" err="1" smtClean="0"/>
              <a:t>significant</a:t>
            </a:r>
            <a:r>
              <a:rPr lang="fr-FR" sz="1800" dirty="0" smtClean="0"/>
              <a:t> </a:t>
            </a:r>
            <a:r>
              <a:rPr lang="fr-FR" sz="1800" dirty="0" err="1" smtClean="0"/>
              <a:t>pre-turnaround</a:t>
            </a:r>
            <a:r>
              <a:rPr lang="fr-FR" sz="1800" dirty="0" smtClean="0"/>
              <a:t> trend </a:t>
            </a:r>
            <a:r>
              <a:rPr lang="fr-FR" sz="1800" dirty="0" err="1" smtClean="0"/>
              <a:t>during</a:t>
            </a:r>
            <a:r>
              <a:rPr lang="fr-FR" sz="1800" dirty="0" smtClean="0"/>
              <a:t> the </a:t>
            </a:r>
            <a:r>
              <a:rPr lang="fr-FR" sz="1800" dirty="0"/>
              <a:t>W</a:t>
            </a:r>
            <a:r>
              <a:rPr lang="fr-FR" sz="1800" dirty="0" smtClean="0"/>
              <a:t>inter </a:t>
            </a:r>
            <a:r>
              <a:rPr lang="fr-FR" sz="1800" dirty="0" err="1" smtClean="0"/>
              <a:t>period</a:t>
            </a:r>
            <a:endParaRPr lang="fr-FR" sz="1800" dirty="0" smtClean="0"/>
          </a:p>
        </p:txBody>
      </p:sp>
      <p:grpSp>
        <p:nvGrpSpPr>
          <p:cNvPr id="4" name="Group 11"/>
          <p:cNvGrpSpPr/>
          <p:nvPr/>
        </p:nvGrpSpPr>
        <p:grpSpPr>
          <a:xfrm>
            <a:off x="1172584" y="541190"/>
            <a:ext cx="6779110" cy="2971"/>
            <a:chOff x="1172584" y="1922649"/>
            <a:chExt cx="6779110" cy="2971"/>
          </a:xfrm>
        </p:grpSpPr>
        <p:cxnSp>
          <p:nvCxnSpPr>
            <p:cNvPr id="5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ZoneTexte 6"/>
          <p:cNvSpPr txBox="1"/>
          <p:nvPr/>
        </p:nvSpPr>
        <p:spPr>
          <a:xfrm>
            <a:off x="3289300" y="-43586"/>
            <a:ext cx="24176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873624"/>
                </a:solidFill>
              </a:rPr>
              <a:t>Conclusions</a:t>
            </a:r>
            <a:endParaRPr lang="fr-FR" sz="3200" dirty="0">
              <a:solidFill>
                <a:srgbClr val="87362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6724" y="779503"/>
            <a:ext cx="9150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Evaluation of long-</a:t>
            </a:r>
            <a:r>
              <a:rPr lang="fr-FR" sz="2000" dirty="0" err="1"/>
              <a:t>term</a:t>
            </a:r>
            <a:r>
              <a:rPr lang="fr-FR" sz="2000" dirty="0"/>
              <a:t> ozone trend </a:t>
            </a:r>
            <a:r>
              <a:rPr lang="fr-FR" sz="2000" dirty="0" err="1"/>
              <a:t>at</a:t>
            </a:r>
            <a:r>
              <a:rPr lang="fr-FR" sz="2000" dirty="0"/>
              <a:t> OHP </a:t>
            </a:r>
            <a:r>
              <a:rPr lang="fr-FR" sz="2000" dirty="0" err="1" smtClean="0"/>
              <a:t>using</a:t>
            </a:r>
            <a:r>
              <a:rPr lang="fr-FR" sz="2000" dirty="0" smtClean="0"/>
              <a:t> multiple </a:t>
            </a:r>
            <a:r>
              <a:rPr lang="fr-FR" sz="2000" dirty="0" err="1"/>
              <a:t>regression</a:t>
            </a:r>
            <a:r>
              <a:rPr lang="fr-FR" sz="2000" dirty="0"/>
              <a:t> </a:t>
            </a:r>
            <a:r>
              <a:rPr lang="fr-FR" sz="2000" dirty="0" err="1"/>
              <a:t>analysis</a:t>
            </a:r>
            <a:r>
              <a:rPr lang="fr-FR" sz="2000" dirty="0"/>
              <a:t> for the </a:t>
            </a:r>
            <a:r>
              <a:rPr lang="fr-FR" sz="2000" dirty="0" err="1"/>
              <a:t>period</a:t>
            </a:r>
            <a:r>
              <a:rPr lang="fr-FR" sz="2000" dirty="0"/>
              <a:t> </a:t>
            </a:r>
            <a:r>
              <a:rPr lang="fr-FR" sz="2000" dirty="0" smtClean="0"/>
              <a:t>1985 </a:t>
            </a:r>
            <a:r>
              <a:rPr lang="fr-FR" sz="2000" dirty="0"/>
              <a:t>– </a:t>
            </a:r>
            <a:r>
              <a:rPr lang="fr-FR" sz="2000" dirty="0" smtClean="0"/>
              <a:t>2013</a:t>
            </a:r>
            <a:endParaRPr lang="fr-FR" sz="2000" dirty="0"/>
          </a:p>
        </p:txBody>
      </p:sp>
      <p:sp>
        <p:nvSpPr>
          <p:cNvPr id="9" name="Rectangle 8"/>
          <p:cNvSpPr/>
          <p:nvPr/>
        </p:nvSpPr>
        <p:spPr>
          <a:xfrm>
            <a:off x="-6724" y="3636487"/>
            <a:ext cx="91507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 smtClean="0"/>
              <a:t>Significant</a:t>
            </a:r>
            <a:r>
              <a:rPr lang="fr-FR" sz="2000" dirty="0" smtClean="0"/>
              <a:t> </a:t>
            </a:r>
            <a:r>
              <a:rPr lang="fr-FR" sz="2000" dirty="0" err="1" smtClean="0"/>
              <a:t>pre</a:t>
            </a:r>
            <a:r>
              <a:rPr lang="fr-FR" sz="2000" dirty="0" err="1"/>
              <a:t>-</a:t>
            </a:r>
            <a:r>
              <a:rPr lang="fr-FR" sz="2000" dirty="0" err="1" smtClean="0"/>
              <a:t>turnaround</a:t>
            </a:r>
            <a:r>
              <a:rPr lang="fr-FR" sz="2000" dirty="0" smtClean="0"/>
              <a:t> trend </a:t>
            </a:r>
            <a:r>
              <a:rPr lang="fr-FR" sz="2000" dirty="0" err="1" smtClean="0"/>
              <a:t>depending</a:t>
            </a:r>
            <a:r>
              <a:rPr lang="fr-FR" sz="2000" dirty="0" smtClean="0"/>
              <a:t> on the </a:t>
            </a:r>
            <a:r>
              <a:rPr lang="fr-FR" sz="2000" dirty="0" err="1" smtClean="0"/>
              <a:t>season</a:t>
            </a:r>
            <a:endParaRPr lang="fr-FR" sz="2000" dirty="0"/>
          </a:p>
          <a:p>
            <a:endParaRPr lang="fr-FR" sz="2000" dirty="0" smtClean="0"/>
          </a:p>
          <a:p>
            <a:r>
              <a:rPr lang="fr-FR" sz="2000" dirty="0" smtClean="0"/>
              <a:t>Post-</a:t>
            </a:r>
            <a:r>
              <a:rPr lang="fr-FR" sz="2000" dirty="0" err="1" smtClean="0"/>
              <a:t>turnaround</a:t>
            </a:r>
            <a:r>
              <a:rPr lang="fr-FR" sz="2000" dirty="0" smtClean="0"/>
              <a:t> </a:t>
            </a:r>
            <a:r>
              <a:rPr lang="fr-FR" sz="2000" dirty="0" err="1" smtClean="0"/>
              <a:t>increase</a:t>
            </a:r>
            <a:r>
              <a:rPr lang="fr-FR" sz="2000" dirty="0" smtClean="0"/>
              <a:t> but </a:t>
            </a:r>
            <a:r>
              <a:rPr lang="fr-FR" sz="2000" dirty="0" err="1" smtClean="0"/>
              <a:t>mainly</a:t>
            </a:r>
            <a:r>
              <a:rPr lang="fr-FR" sz="2000" dirty="0" smtClean="0"/>
              <a:t> </a:t>
            </a:r>
            <a:r>
              <a:rPr lang="fr-FR" sz="2000" dirty="0" err="1" smtClean="0"/>
              <a:t>unsignificant</a:t>
            </a:r>
            <a:endParaRPr lang="fr-FR" sz="2000" dirty="0" smtClean="0"/>
          </a:p>
          <a:p>
            <a:endParaRPr lang="fr-FR" dirty="0" smtClean="0"/>
          </a:p>
        </p:txBody>
      </p:sp>
      <p:sp>
        <p:nvSpPr>
          <p:cNvPr id="10" name="Rectangle 9"/>
          <p:cNvSpPr/>
          <p:nvPr/>
        </p:nvSpPr>
        <p:spPr>
          <a:xfrm>
            <a:off x="0" y="172633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LIDAR, SAGE II, </a:t>
            </a:r>
            <a:r>
              <a:rPr lang="fr-FR" sz="2000" smtClean="0"/>
              <a:t>GOZCARDS and MLS </a:t>
            </a:r>
            <a:r>
              <a:rPr lang="fr-FR" sz="2000" dirty="0" err="1" smtClean="0"/>
              <a:t>present</a:t>
            </a:r>
            <a:r>
              <a:rPr lang="fr-FR" sz="2000" dirty="0" smtClean="0"/>
              <a:t> the </a:t>
            </a:r>
            <a:r>
              <a:rPr lang="fr-FR" sz="2000" dirty="0" err="1" smtClean="0"/>
              <a:t>smallest</a:t>
            </a:r>
            <a:r>
              <a:rPr lang="fr-FR" sz="2000" dirty="0" smtClean="0"/>
              <a:t> anomalies for 1985 to 2013</a:t>
            </a:r>
          </a:p>
          <a:p>
            <a:endParaRPr lang="fr-FR" sz="2000" dirty="0" smtClean="0"/>
          </a:p>
          <a:p>
            <a:r>
              <a:rPr lang="fr-FR" sz="2000" dirty="0" smtClean="0"/>
              <a:t>All Satellites anomalies </a:t>
            </a:r>
            <a:r>
              <a:rPr lang="fr-FR" sz="2000" dirty="0" err="1" smtClean="0"/>
              <a:t>agree</a:t>
            </a:r>
            <a:r>
              <a:rPr lang="fr-FR" sz="2000" dirty="0" smtClean="0"/>
              <a:t> </a:t>
            </a:r>
            <a:r>
              <a:rPr lang="fr-FR" sz="2000" dirty="0" err="1" smtClean="0"/>
              <a:t>well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the lidar,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average</a:t>
            </a:r>
            <a:r>
              <a:rPr lang="fr-FR" sz="2000" dirty="0" smtClean="0"/>
              <a:t> </a:t>
            </a:r>
            <a:r>
              <a:rPr lang="fr-FR" sz="2000" dirty="0" err="1" smtClean="0"/>
              <a:t>biases</a:t>
            </a:r>
            <a:r>
              <a:rPr lang="fr-FR" sz="2000" dirty="0" smtClean="0"/>
              <a:t> of </a:t>
            </a:r>
            <a:r>
              <a:rPr lang="fr-FR" sz="2000" dirty="0" err="1" smtClean="0"/>
              <a:t>less</a:t>
            </a:r>
            <a:r>
              <a:rPr lang="fr-FR" sz="2000" dirty="0" smtClean="0"/>
              <a:t> </a:t>
            </a:r>
            <a:r>
              <a:rPr lang="fr-FR" sz="2000" dirty="0" err="1" smtClean="0"/>
              <a:t>than</a:t>
            </a:r>
            <a:r>
              <a:rPr lang="fr-FR" sz="2000" dirty="0" smtClean="0"/>
              <a:t> </a:t>
            </a:r>
            <a:r>
              <a:rPr lang="fr-FR" sz="2000" b="1" dirty="0" smtClean="0"/>
              <a:t>±</a:t>
            </a:r>
            <a:r>
              <a:rPr lang="fr-FR" sz="2000" dirty="0" smtClean="0"/>
              <a:t> 5%, in the 20–40 km range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77990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905000" y="1645514"/>
            <a:ext cx="54681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873624"/>
                </a:solidFill>
              </a:rPr>
              <a:t>Thank</a:t>
            </a:r>
            <a:r>
              <a:rPr lang="fr-FR" sz="3200" dirty="0" smtClean="0">
                <a:solidFill>
                  <a:srgbClr val="873624"/>
                </a:solidFill>
              </a:rPr>
              <a:t> </a:t>
            </a:r>
            <a:r>
              <a:rPr lang="fr-FR" sz="3200" dirty="0" err="1" smtClean="0">
                <a:solidFill>
                  <a:srgbClr val="873624"/>
                </a:solidFill>
              </a:rPr>
              <a:t>you</a:t>
            </a:r>
            <a:r>
              <a:rPr lang="fr-FR" sz="3200" dirty="0" smtClean="0">
                <a:solidFill>
                  <a:srgbClr val="873624"/>
                </a:solidFill>
              </a:rPr>
              <a:t> for </a:t>
            </a:r>
            <a:r>
              <a:rPr lang="fr-FR" sz="3200" dirty="0" err="1" smtClean="0">
                <a:solidFill>
                  <a:srgbClr val="873624"/>
                </a:solidFill>
              </a:rPr>
              <a:t>your</a:t>
            </a:r>
            <a:r>
              <a:rPr lang="fr-FR" sz="3200" dirty="0" smtClean="0">
                <a:solidFill>
                  <a:srgbClr val="873624"/>
                </a:solidFill>
              </a:rPr>
              <a:t> attention</a:t>
            </a:r>
            <a:endParaRPr lang="fr-FR" sz="3200" dirty="0">
              <a:solidFill>
                <a:srgbClr val="873624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4801" y="3747532"/>
            <a:ext cx="88391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600" dirty="0" smtClean="0"/>
          </a:p>
          <a:p>
            <a:pPr algn="ctr"/>
            <a:r>
              <a:rPr lang="fr-FR" sz="1600" dirty="0" smtClean="0"/>
              <a:t>GOZCARDS team ( NSA , Jet </a:t>
            </a:r>
            <a:r>
              <a:rPr lang="fr-FR" sz="1600" dirty="0"/>
              <a:t>Propulsion </a:t>
            </a:r>
            <a:r>
              <a:rPr lang="fr-FR" sz="1600" dirty="0" err="1" smtClean="0"/>
              <a:t>Laboratory</a:t>
            </a:r>
            <a:endParaRPr lang="fr-FR" sz="1600" dirty="0" smtClean="0"/>
          </a:p>
          <a:p>
            <a:pPr algn="ctr"/>
            <a:r>
              <a:rPr lang="fr-FR" sz="1600" dirty="0" smtClean="0"/>
              <a:t>The </a:t>
            </a:r>
            <a:r>
              <a:rPr lang="fr-FR" sz="1600" dirty="0"/>
              <a:t>NASA </a:t>
            </a:r>
            <a:r>
              <a:rPr lang="fr-FR" sz="1600" dirty="0" err="1"/>
              <a:t>Langley</a:t>
            </a:r>
            <a:r>
              <a:rPr lang="fr-FR" sz="1600" dirty="0"/>
              <a:t> </a:t>
            </a:r>
            <a:r>
              <a:rPr lang="fr-FR" sz="1600" dirty="0" err="1"/>
              <a:t>Research</a:t>
            </a:r>
            <a:r>
              <a:rPr lang="fr-FR" sz="1600" dirty="0"/>
              <a:t> </a:t>
            </a:r>
            <a:r>
              <a:rPr lang="fr-FR" sz="1600" dirty="0" smtClean="0"/>
              <a:t>Center (</a:t>
            </a:r>
            <a:r>
              <a:rPr lang="fr-FR" sz="1600" dirty="0"/>
              <a:t>NASA-</a:t>
            </a:r>
            <a:r>
              <a:rPr lang="fr-FR" sz="1600" dirty="0" err="1"/>
              <a:t>LaRC</a:t>
            </a:r>
            <a:r>
              <a:rPr lang="fr-FR" sz="1600" dirty="0" smtClean="0"/>
              <a:t>) for </a:t>
            </a:r>
            <a:r>
              <a:rPr lang="fr-FR" sz="1600" dirty="0" err="1" smtClean="0"/>
              <a:t>provinding</a:t>
            </a:r>
            <a:r>
              <a:rPr lang="fr-FR" sz="1600" dirty="0" smtClean="0"/>
              <a:t> SAGEII data</a:t>
            </a:r>
          </a:p>
          <a:p>
            <a:pPr algn="ctr"/>
            <a:r>
              <a:rPr lang="fr-FR" sz="1600" dirty="0" smtClean="0"/>
              <a:t> </a:t>
            </a:r>
            <a:r>
              <a:rPr lang="fr-FR" sz="1600" dirty="0"/>
              <a:t>Dr. Alexandra </a:t>
            </a:r>
            <a:r>
              <a:rPr lang="fr-FR" sz="1600" dirty="0" err="1"/>
              <a:t>Laeng</a:t>
            </a:r>
            <a:r>
              <a:rPr lang="fr-FR" sz="1600" dirty="0"/>
              <a:t> </a:t>
            </a:r>
            <a:r>
              <a:rPr lang="fr-FR" sz="1600" dirty="0" smtClean="0"/>
              <a:t> </a:t>
            </a:r>
            <a:r>
              <a:rPr lang="fr-FR" sz="1600" dirty="0" err="1" smtClean="0"/>
              <a:t>at</a:t>
            </a:r>
            <a:r>
              <a:rPr lang="fr-FR" sz="1600" dirty="0"/>
              <a:t>  </a:t>
            </a:r>
            <a:r>
              <a:rPr lang="fr-FR" sz="1600" dirty="0" err="1"/>
              <a:t>Karlsruher</a:t>
            </a:r>
            <a:r>
              <a:rPr lang="fr-FR" sz="1600" dirty="0"/>
              <a:t> Institut fur Technologie (KIT</a:t>
            </a:r>
            <a:r>
              <a:rPr lang="fr-FR" sz="1600" dirty="0" smtClean="0"/>
              <a:t>) for MIPAS data</a:t>
            </a:r>
            <a:endParaRPr lang="fr-FR" sz="1600" dirty="0"/>
          </a:p>
          <a:p>
            <a:pPr algn="ctr"/>
            <a:r>
              <a:rPr lang="fr-FR" sz="1600" dirty="0" smtClean="0"/>
              <a:t> </a:t>
            </a:r>
            <a:r>
              <a:rPr lang="fr-FR" sz="1600" dirty="0"/>
              <a:t>Dr. Joachim URBAN </a:t>
            </a:r>
            <a:r>
              <a:rPr lang="fr-FR" sz="1600" dirty="0" err="1" smtClean="0"/>
              <a:t>at</a:t>
            </a:r>
            <a:r>
              <a:rPr lang="fr-FR" sz="1600" dirty="0" smtClean="0"/>
              <a:t> </a:t>
            </a:r>
            <a:r>
              <a:rPr lang="fr-FR" sz="1600" dirty="0" err="1" smtClean="0"/>
              <a:t>Chalmers</a:t>
            </a:r>
            <a:r>
              <a:rPr lang="fr-FR" sz="1600" dirty="0" smtClean="0"/>
              <a:t> </a:t>
            </a:r>
            <a:r>
              <a:rPr lang="fr-FR" sz="1600" dirty="0" err="1"/>
              <a:t>University</a:t>
            </a:r>
            <a:r>
              <a:rPr lang="fr-FR" sz="1600" dirty="0"/>
              <a:t> of </a:t>
            </a:r>
            <a:r>
              <a:rPr lang="fr-FR" sz="1600" dirty="0" err="1" smtClean="0"/>
              <a:t>Technology</a:t>
            </a:r>
            <a:r>
              <a:rPr lang="fr-FR" sz="1600" dirty="0" smtClean="0"/>
              <a:t> (GOTHENBURG) for ODIN data</a:t>
            </a:r>
          </a:p>
          <a:p>
            <a:pPr algn="ctr"/>
            <a:r>
              <a:rPr lang="fr-FR" sz="1600" dirty="0" smtClean="0"/>
              <a:t> Dr Alain </a:t>
            </a:r>
            <a:r>
              <a:rPr lang="fr-FR" sz="1600" dirty="0" err="1" smtClean="0"/>
              <a:t>Hauchecorne</a:t>
            </a:r>
            <a:r>
              <a:rPr lang="fr-FR" sz="1600" dirty="0" smtClean="0"/>
              <a:t>  </a:t>
            </a:r>
            <a:r>
              <a:rPr lang="fr-FR" sz="1600" dirty="0" err="1" smtClean="0"/>
              <a:t>at</a:t>
            </a:r>
            <a:r>
              <a:rPr lang="fr-FR" sz="1600" dirty="0" smtClean="0"/>
              <a:t> LATMOS ( France) for GOMOS data </a:t>
            </a:r>
          </a:p>
          <a:p>
            <a:pPr algn="ctr"/>
            <a:r>
              <a:rPr lang="fr-FR" sz="1600" dirty="0" smtClean="0"/>
              <a:t> </a:t>
            </a:r>
            <a:r>
              <a:rPr lang="fr-FR" sz="1600" dirty="0"/>
              <a:t>Dr Lucien </a:t>
            </a:r>
            <a:r>
              <a:rPr lang="fr-FR" sz="1600" dirty="0" err="1"/>
              <a:t>Froideveaux</a:t>
            </a:r>
            <a:r>
              <a:rPr lang="fr-FR" sz="1600" dirty="0"/>
              <a:t>  ( NSA , Jet Propulsion </a:t>
            </a:r>
            <a:r>
              <a:rPr lang="fr-FR" sz="1600" dirty="0" err="1"/>
              <a:t>Laboratory</a:t>
            </a:r>
            <a:r>
              <a:rPr lang="fr-FR" sz="1600" dirty="0"/>
              <a:t>) for AURA MLS  </a:t>
            </a:r>
            <a:r>
              <a:rPr lang="fr-FR" sz="1600" dirty="0" smtClean="0"/>
              <a:t>data. 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3996266" y="3378200"/>
            <a:ext cx="119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accent1"/>
                </a:solidFill>
              </a:rPr>
              <a:t>Thanks</a:t>
            </a:r>
            <a:r>
              <a:rPr lang="fr-FR" dirty="0" smtClean="0">
                <a:solidFill>
                  <a:schemeClr val="accent1"/>
                </a:solidFill>
              </a:rPr>
              <a:t> to 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88267" y="5725067"/>
            <a:ext cx="243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873624"/>
                </a:solidFill>
              </a:rPr>
              <a:t>f</a:t>
            </a:r>
            <a:r>
              <a:rPr lang="fr-FR" dirty="0" smtClean="0">
                <a:solidFill>
                  <a:srgbClr val="873624"/>
                </a:solidFill>
              </a:rPr>
              <a:t>or </a:t>
            </a:r>
            <a:r>
              <a:rPr lang="fr-FR" dirty="0" err="1">
                <a:solidFill>
                  <a:srgbClr val="873624"/>
                </a:solidFill>
              </a:rPr>
              <a:t>p</a:t>
            </a:r>
            <a:r>
              <a:rPr lang="fr-FR" dirty="0" err="1" smtClean="0">
                <a:solidFill>
                  <a:srgbClr val="873624"/>
                </a:solidFill>
              </a:rPr>
              <a:t>roviding</a:t>
            </a:r>
            <a:r>
              <a:rPr lang="fr-FR" dirty="0" smtClean="0">
                <a:solidFill>
                  <a:srgbClr val="873624"/>
                </a:solidFill>
              </a:rPr>
              <a:t> the data </a:t>
            </a:r>
            <a:endParaRPr lang="fr-FR" dirty="0">
              <a:solidFill>
                <a:srgbClr val="873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24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" y="1613347"/>
            <a:ext cx="9144000" cy="3877815"/>
          </a:xfrm>
        </p:spPr>
        <p:txBody>
          <a:bodyPr/>
          <a:lstStyle/>
          <a:p>
            <a:pPr algn="ctr"/>
            <a:r>
              <a:rPr lang="fr-FR" dirty="0" smtClean="0"/>
              <a:t>New Lidar data</a:t>
            </a:r>
          </a:p>
          <a:p>
            <a:pPr algn="ctr"/>
            <a:r>
              <a:rPr lang="fr-FR" dirty="0" smtClean="0"/>
              <a:t>New satellites versions</a:t>
            </a:r>
          </a:p>
          <a:p>
            <a:pPr algn="ctr"/>
            <a:r>
              <a:rPr lang="fr-FR" dirty="0" smtClean="0"/>
              <a:t>Times </a:t>
            </a:r>
            <a:r>
              <a:rPr lang="fr-FR" dirty="0" err="1" smtClean="0"/>
              <a:t>series</a:t>
            </a:r>
            <a:r>
              <a:rPr lang="fr-FR" dirty="0" smtClean="0"/>
              <a:t> up to  2012 </a:t>
            </a:r>
            <a:r>
              <a:rPr lang="fr-FR" dirty="0" err="1" smtClean="0"/>
              <a:t>included</a:t>
            </a:r>
            <a:endParaRPr lang="fr-FR" dirty="0" smtClean="0"/>
          </a:p>
          <a:p>
            <a:pPr algn="ctr"/>
            <a:r>
              <a:rPr lang="fr-FR" dirty="0" smtClean="0"/>
              <a:t>Update </a:t>
            </a:r>
            <a:r>
              <a:rPr lang="fr-FR" dirty="0" err="1" smtClean="0"/>
              <a:t>proxies</a:t>
            </a:r>
            <a:r>
              <a:rPr lang="fr-FR" dirty="0" smtClean="0"/>
              <a:t> </a:t>
            </a:r>
            <a:r>
              <a:rPr lang="fr-FR" dirty="0" err="1" smtClean="0"/>
              <a:t>until</a:t>
            </a:r>
            <a:r>
              <a:rPr lang="fr-FR" dirty="0" smtClean="0"/>
              <a:t>  2012 </a:t>
            </a:r>
            <a:r>
              <a:rPr lang="fr-FR" dirty="0" err="1" smtClean="0"/>
              <a:t>included</a:t>
            </a:r>
            <a:endParaRPr lang="fr-FR" dirty="0" smtClean="0"/>
          </a:p>
          <a:p>
            <a:pPr algn="ctr"/>
            <a:r>
              <a:rPr lang="fr-FR" dirty="0" smtClean="0"/>
              <a:t>Use </a:t>
            </a:r>
            <a:r>
              <a:rPr lang="fr-FR" dirty="0" err="1"/>
              <a:t>a</a:t>
            </a:r>
            <a:r>
              <a:rPr lang="fr-FR" dirty="0" err="1" smtClean="0"/>
              <a:t>dditionnal</a:t>
            </a:r>
            <a:r>
              <a:rPr lang="fr-FR" dirty="0" smtClean="0"/>
              <a:t> </a:t>
            </a:r>
            <a:r>
              <a:rPr lang="fr-FR" dirty="0" err="1" smtClean="0"/>
              <a:t>proxies</a:t>
            </a:r>
            <a:endParaRPr lang="fr-FR" dirty="0" smtClean="0"/>
          </a:p>
          <a:p>
            <a:pPr algn="ctr"/>
            <a:r>
              <a:rPr lang="fr-FR" dirty="0" err="1" smtClean="0"/>
              <a:t>Seasonal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88489" y="-292100"/>
            <a:ext cx="7756263" cy="1054250"/>
          </a:xfrm>
        </p:spPr>
        <p:txBody>
          <a:bodyPr/>
          <a:lstStyle/>
          <a:p>
            <a:r>
              <a:rPr lang="fr-FR" sz="3600" dirty="0" err="1" smtClean="0"/>
              <a:t>Present</a:t>
            </a:r>
            <a:r>
              <a:rPr lang="fr-FR" sz="3600" dirty="0" smtClean="0"/>
              <a:t> </a:t>
            </a:r>
            <a:r>
              <a:rPr lang="fr-FR" sz="3600" dirty="0" err="1" smtClean="0"/>
              <a:t>study</a:t>
            </a:r>
            <a:r>
              <a:rPr lang="fr-FR" sz="3600" dirty="0"/>
              <a:t> (</a:t>
            </a:r>
            <a:r>
              <a:rPr lang="fr-FR" sz="3600" dirty="0" err="1"/>
              <a:t>Preliminary</a:t>
            </a:r>
            <a:r>
              <a:rPr lang="fr-FR" sz="3600" dirty="0"/>
              <a:t>)</a:t>
            </a:r>
          </a:p>
        </p:txBody>
      </p:sp>
      <p:grpSp>
        <p:nvGrpSpPr>
          <p:cNvPr id="4" name="Group 11"/>
          <p:cNvGrpSpPr/>
          <p:nvPr/>
        </p:nvGrpSpPr>
        <p:grpSpPr>
          <a:xfrm>
            <a:off x="1172584" y="541190"/>
            <a:ext cx="6779110" cy="2971"/>
            <a:chOff x="1172584" y="1922649"/>
            <a:chExt cx="6779110" cy="2971"/>
          </a:xfrm>
        </p:grpSpPr>
        <p:cxnSp>
          <p:nvCxnSpPr>
            <p:cNvPr id="5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7393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375169"/>
            <a:ext cx="9291405" cy="1143000"/>
          </a:xfrm>
        </p:spPr>
        <p:txBody>
          <a:bodyPr>
            <a:normAutofit/>
          </a:bodyPr>
          <a:lstStyle/>
          <a:p>
            <a:r>
              <a:rPr lang="fr-FR" sz="3200" dirty="0" err="1" smtClean="0">
                <a:solidFill>
                  <a:srgbClr val="873624"/>
                </a:solidFill>
              </a:rPr>
              <a:t>Stratospheric</a:t>
            </a:r>
            <a:r>
              <a:rPr lang="fr-FR" sz="3200" dirty="0" smtClean="0">
                <a:solidFill>
                  <a:srgbClr val="873624"/>
                </a:solidFill>
              </a:rPr>
              <a:t> profiles </a:t>
            </a:r>
            <a:r>
              <a:rPr lang="fr-FR" sz="3200" dirty="0" err="1" smtClean="0">
                <a:solidFill>
                  <a:srgbClr val="873624"/>
                </a:solidFill>
              </a:rPr>
              <a:t>measurements</a:t>
            </a:r>
            <a:endParaRPr lang="fr-FR" sz="3200" dirty="0">
              <a:solidFill>
                <a:srgbClr val="873624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901330"/>
              </p:ext>
            </p:extLst>
          </p:nvPr>
        </p:nvGraphicFramePr>
        <p:xfrm>
          <a:off x="91696" y="910903"/>
          <a:ext cx="8950706" cy="357632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4429504"/>
                <a:gridCol w="2305011"/>
                <a:gridCol w="2216191"/>
              </a:tblGrid>
              <a:tr h="234261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Satellites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Vertical</a:t>
                      </a:r>
                      <a:r>
                        <a:rPr lang="fr-FR" sz="1800" baseline="0" dirty="0" smtClean="0"/>
                        <a:t> </a:t>
                      </a:r>
                      <a:r>
                        <a:rPr lang="fr-FR" sz="1800" baseline="0" dirty="0" err="1" smtClean="0"/>
                        <a:t>resolution</a:t>
                      </a:r>
                      <a:r>
                        <a:rPr lang="fr-FR" sz="1800" dirty="0" smtClean="0"/>
                        <a:t> ( km)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Altitude ( km)</a:t>
                      </a:r>
                      <a:endParaRPr lang="fr-FR" sz="1800" dirty="0"/>
                    </a:p>
                  </a:txBody>
                  <a:tcPr/>
                </a:tc>
              </a:tr>
              <a:tr h="399062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AURA</a:t>
                      </a:r>
                      <a:r>
                        <a:rPr lang="fr-FR" sz="1800" baseline="0" dirty="0" smtClean="0"/>
                        <a:t> </a:t>
                      </a:r>
                      <a:r>
                        <a:rPr lang="fr-FR" sz="1800" dirty="0" smtClean="0"/>
                        <a:t>MLS ( 2004 – 2012) L2GP-O3_v2.2</a:t>
                      </a:r>
                    </a:p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1</a:t>
                      </a:r>
                      <a:r>
                        <a:rPr lang="fr-FR" sz="1800" baseline="0" dirty="0" smtClean="0"/>
                        <a:t> 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15 - 45</a:t>
                      </a:r>
                      <a:endParaRPr lang="fr-FR" sz="1800" dirty="0"/>
                    </a:p>
                  </a:txBody>
                  <a:tcPr/>
                </a:tc>
              </a:tr>
              <a:tr h="44863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SAGE II (1986 – 2005) version 7a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1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15 - 45</a:t>
                      </a:r>
                      <a:endParaRPr lang="fr-FR" sz="1800" dirty="0"/>
                    </a:p>
                  </a:txBody>
                  <a:tcPr/>
                </a:tc>
              </a:tr>
              <a:tr h="55880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GOMOS (2002- 2011) version 5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1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18 – 45 </a:t>
                      </a:r>
                      <a:endParaRPr lang="fr-FR" sz="1800" dirty="0"/>
                    </a:p>
                  </a:txBody>
                  <a:tcPr/>
                </a:tc>
              </a:tr>
              <a:tr h="39906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ODIN (2001- 2011) version  2.1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2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18 - 44</a:t>
                      </a:r>
                      <a:endParaRPr lang="fr-FR" sz="1800" dirty="0"/>
                    </a:p>
                  </a:txBody>
                  <a:tcPr/>
                </a:tc>
              </a:tr>
              <a:tr h="411762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MIPAS (2005 -2011) version 5R_O3_220</a:t>
                      </a:r>
                    </a:p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1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 10 - 44 </a:t>
                      </a:r>
                      <a:endParaRPr lang="fr-FR" sz="18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GOZCARDS (1986 -2012) version </a:t>
                      </a:r>
                      <a:r>
                        <a:rPr lang="fr-FR" sz="1800" kern="1200" dirty="0" smtClean="0"/>
                        <a:t>1.01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2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14 - 44</a:t>
                      </a:r>
                      <a:endParaRPr lang="fr-FR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0" y="4891833"/>
            <a:ext cx="9035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fr-FR" sz="2000" dirty="0" smtClean="0"/>
              <a:t>LIDAR  data (</a:t>
            </a:r>
            <a:r>
              <a:rPr lang="fr-FR" sz="2000" b="1" dirty="0" smtClean="0"/>
              <a:t>new version: v 5.0</a:t>
            </a:r>
            <a:r>
              <a:rPr lang="fr-FR" sz="2000" dirty="0" smtClean="0"/>
              <a:t>)  have been </a:t>
            </a:r>
            <a:r>
              <a:rPr lang="fr-FR" sz="2000" dirty="0" err="1" smtClean="0"/>
              <a:t>reprocessed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1985 </a:t>
            </a:r>
            <a:r>
              <a:rPr lang="fr-FR" sz="2000" dirty="0" err="1" smtClean="0"/>
              <a:t>until</a:t>
            </a:r>
            <a:r>
              <a:rPr lang="fr-FR" sz="2000" dirty="0" smtClean="0"/>
              <a:t> </a:t>
            </a:r>
            <a:r>
              <a:rPr lang="fr-FR" sz="2000" dirty="0" err="1" smtClean="0"/>
              <a:t>now</a:t>
            </a:r>
            <a:r>
              <a:rPr lang="fr-FR" sz="2000" dirty="0" smtClean="0"/>
              <a:t>  </a:t>
            </a:r>
            <a:r>
              <a:rPr lang="fr-FR" sz="2000" dirty="0" err="1" smtClean="0"/>
              <a:t>with</a:t>
            </a:r>
            <a:r>
              <a:rPr lang="fr-FR" sz="2000" dirty="0" smtClean="0"/>
              <a:t> the </a:t>
            </a:r>
            <a:r>
              <a:rPr lang="fr-FR" sz="2000" dirty="0" err="1" smtClean="0"/>
              <a:t>same</a:t>
            </a:r>
            <a:r>
              <a:rPr lang="fr-FR" sz="2000" dirty="0" smtClean="0"/>
              <a:t> </a:t>
            </a:r>
            <a:r>
              <a:rPr lang="fr-FR" sz="2000" dirty="0" err="1" smtClean="0"/>
              <a:t>temperature</a:t>
            </a:r>
            <a:r>
              <a:rPr lang="fr-FR" sz="2000" dirty="0"/>
              <a:t> </a:t>
            </a:r>
            <a:r>
              <a:rPr lang="fr-FR" sz="2000" dirty="0" smtClean="0"/>
              <a:t>and pression profiles in </a:t>
            </a:r>
            <a:r>
              <a:rPr lang="fr-FR" sz="2000" dirty="0" err="1" smtClean="0"/>
              <a:t>order</a:t>
            </a:r>
            <a:r>
              <a:rPr lang="fr-FR" sz="2000" dirty="0" smtClean="0"/>
              <a:t> to </a:t>
            </a:r>
            <a:r>
              <a:rPr lang="fr-FR" sz="2000" dirty="0" err="1" smtClean="0"/>
              <a:t>get</a:t>
            </a:r>
            <a:r>
              <a:rPr lang="fr-FR" sz="2000" dirty="0" smtClean="0"/>
              <a:t> </a:t>
            </a:r>
            <a:r>
              <a:rPr lang="fr-FR" sz="2000" dirty="0" err="1" smtClean="0"/>
              <a:t>homogenous</a:t>
            </a:r>
            <a:r>
              <a:rPr lang="fr-FR" sz="2000" dirty="0" smtClean="0"/>
              <a:t> data. Data </a:t>
            </a:r>
            <a:r>
              <a:rPr lang="fr-FR" sz="2000" dirty="0" err="1" smtClean="0"/>
              <a:t>available</a:t>
            </a:r>
            <a:r>
              <a:rPr lang="fr-FR" sz="2000" dirty="0" smtClean="0"/>
              <a:t> on the NDACC data base (</a:t>
            </a:r>
            <a:r>
              <a:rPr lang="fr-FR" sz="2000" dirty="0" err="1" smtClean="0"/>
              <a:t>ames</a:t>
            </a:r>
            <a:r>
              <a:rPr lang="fr-FR" sz="2000" dirty="0" smtClean="0"/>
              <a:t> format, </a:t>
            </a:r>
            <a:r>
              <a:rPr lang="fr-FR" sz="2000" dirty="0" err="1" smtClean="0"/>
              <a:t>soon</a:t>
            </a:r>
            <a:r>
              <a:rPr lang="fr-FR" sz="2000" dirty="0" smtClean="0"/>
              <a:t> in HDF)</a:t>
            </a:r>
          </a:p>
          <a:p>
            <a:pPr marL="457200" indent="-457200">
              <a:buFont typeface="Wingdings" charset="2"/>
              <a:buChar char="§"/>
            </a:pPr>
            <a:r>
              <a:rPr lang="fr-FR" sz="2000" dirty="0" smtClean="0"/>
              <a:t>For </a:t>
            </a:r>
            <a:r>
              <a:rPr lang="fr-FR" sz="2000" dirty="0" err="1" smtClean="0"/>
              <a:t>each</a:t>
            </a:r>
            <a:r>
              <a:rPr lang="fr-FR" sz="2000" dirty="0" smtClean="0"/>
              <a:t> comparaisons </a:t>
            </a:r>
            <a:r>
              <a:rPr lang="fr-FR" sz="2000" dirty="0" err="1" smtClean="0"/>
              <a:t>with</a:t>
            </a:r>
            <a:r>
              <a:rPr lang="fr-FR" sz="2000" dirty="0" smtClean="0"/>
              <a:t> satellites, LIDAR data have been </a:t>
            </a:r>
            <a:r>
              <a:rPr lang="fr-FR" sz="2000" dirty="0" err="1" smtClean="0"/>
              <a:t>converted</a:t>
            </a:r>
            <a:r>
              <a:rPr lang="fr-FR" sz="2000" dirty="0" smtClean="0"/>
              <a:t> </a:t>
            </a:r>
            <a:r>
              <a:rPr lang="fr-FR" sz="2000" dirty="0" err="1" smtClean="0"/>
              <a:t>into</a:t>
            </a:r>
            <a:r>
              <a:rPr lang="fr-FR" sz="2000" dirty="0" smtClean="0"/>
              <a:t> the </a:t>
            </a:r>
            <a:r>
              <a:rPr lang="fr-FR" sz="2000" dirty="0" err="1" smtClean="0"/>
              <a:t>same</a:t>
            </a:r>
            <a:r>
              <a:rPr lang="fr-FR" sz="2000" dirty="0" smtClean="0"/>
              <a:t> vertical </a:t>
            </a:r>
            <a:r>
              <a:rPr lang="fr-FR" sz="2000" dirty="0" err="1" smtClean="0"/>
              <a:t>resolution</a:t>
            </a:r>
            <a:endParaRPr lang="fr-FR" sz="2000" dirty="0"/>
          </a:p>
        </p:txBody>
      </p:sp>
      <p:grpSp>
        <p:nvGrpSpPr>
          <p:cNvPr id="9" name="Group 11"/>
          <p:cNvGrpSpPr/>
          <p:nvPr/>
        </p:nvGrpSpPr>
        <p:grpSpPr>
          <a:xfrm>
            <a:off x="1172584" y="541190"/>
            <a:ext cx="6779110" cy="2971"/>
            <a:chOff x="1172584" y="1922649"/>
            <a:chExt cx="6779110" cy="2971"/>
          </a:xfrm>
        </p:grpSpPr>
        <p:cxnSp>
          <p:nvCxnSpPr>
            <p:cNvPr id="10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0" y="4487223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rgbClr val="000000"/>
                </a:solidFill>
              </a:rPr>
              <a:t>GOZCARDS (Global </a:t>
            </a:r>
            <a:r>
              <a:rPr lang="fr-FR" sz="1200" dirty="0" err="1">
                <a:solidFill>
                  <a:srgbClr val="000000"/>
                </a:solidFill>
              </a:rPr>
              <a:t>OZone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Chemistry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smtClean="0">
                <a:solidFill>
                  <a:srgbClr val="000000"/>
                </a:solidFill>
              </a:rPr>
              <a:t>And </a:t>
            </a:r>
            <a:r>
              <a:rPr lang="fr-FR" sz="1200" dirty="0" err="1" smtClean="0">
                <a:solidFill>
                  <a:srgbClr val="000000"/>
                </a:solidFill>
              </a:rPr>
              <a:t>Related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>
                <a:solidFill>
                  <a:srgbClr val="000000"/>
                </a:solidFill>
              </a:rPr>
              <a:t>trace </a:t>
            </a:r>
            <a:r>
              <a:rPr lang="fr-FR" sz="1200" dirty="0" err="1">
                <a:solidFill>
                  <a:srgbClr val="000000"/>
                </a:solidFill>
              </a:rPr>
              <a:t>gas</a:t>
            </a:r>
            <a:r>
              <a:rPr lang="fr-FR" sz="1200" dirty="0">
                <a:solidFill>
                  <a:srgbClr val="000000"/>
                </a:solidFill>
              </a:rPr>
              <a:t> Data records for the </a:t>
            </a:r>
            <a:r>
              <a:rPr lang="fr-FR" sz="1200" dirty="0" err="1" smtClean="0">
                <a:solidFill>
                  <a:srgbClr val="000000"/>
                </a:solidFill>
              </a:rPr>
              <a:t>Stratosphere</a:t>
            </a:r>
            <a:r>
              <a:rPr lang="fr-FR" sz="1200" dirty="0" smtClean="0">
                <a:solidFill>
                  <a:srgbClr val="000000"/>
                </a:solidFill>
              </a:rPr>
              <a:t>) </a:t>
            </a:r>
            <a:r>
              <a:rPr lang="fr-FR" sz="1200" dirty="0" err="1" smtClean="0">
                <a:solidFill>
                  <a:srgbClr val="000000"/>
                </a:solidFill>
              </a:rPr>
              <a:t>Merged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/>
              <a:t> SAGE </a:t>
            </a:r>
            <a:r>
              <a:rPr lang="fr-FR" sz="1200" dirty="0" smtClean="0"/>
              <a:t>II, HALOE, Aura MLS, UARS </a:t>
            </a:r>
            <a:r>
              <a:rPr lang="fr-FR" sz="1200" dirty="0"/>
              <a:t>MLS and </a:t>
            </a:r>
            <a:r>
              <a:rPr lang="fr-FR" sz="1200" dirty="0" smtClean="0"/>
              <a:t>ACE</a:t>
            </a:r>
            <a:r>
              <a:rPr lang="fr-FR" sz="1200" dirty="0"/>
              <a:t>-</a:t>
            </a:r>
            <a:r>
              <a:rPr lang="fr-FR" sz="1200" dirty="0" smtClean="0"/>
              <a:t>FTS</a:t>
            </a:r>
            <a:r>
              <a:rPr lang="fr-FR" sz="1200" dirty="0"/>
              <a:t> </a:t>
            </a:r>
            <a:r>
              <a:rPr lang="fr-FR" sz="1200" dirty="0" smtClean="0"/>
              <a:t>data sets</a:t>
            </a:r>
            <a:endParaRPr lang="fr-FR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25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324100" y="-140732"/>
            <a:ext cx="4463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rgbClr val="873624"/>
                </a:solidFill>
              </a:rPr>
              <a:t>Monthly</a:t>
            </a:r>
            <a:r>
              <a:rPr lang="fr-FR" sz="2800" dirty="0" smtClean="0">
                <a:solidFill>
                  <a:srgbClr val="873624"/>
                </a:solidFill>
              </a:rPr>
              <a:t> </a:t>
            </a:r>
            <a:r>
              <a:rPr lang="fr-FR" sz="2800" dirty="0" err="1" smtClean="0">
                <a:solidFill>
                  <a:srgbClr val="873624"/>
                </a:solidFill>
              </a:rPr>
              <a:t>mean</a:t>
            </a:r>
            <a:r>
              <a:rPr lang="fr-FR" sz="2800" dirty="0" smtClean="0">
                <a:solidFill>
                  <a:srgbClr val="873624"/>
                </a:solidFill>
              </a:rPr>
              <a:t> times </a:t>
            </a:r>
            <a:r>
              <a:rPr lang="fr-FR" sz="2800" dirty="0" err="1" smtClean="0">
                <a:solidFill>
                  <a:srgbClr val="873624"/>
                </a:solidFill>
              </a:rPr>
              <a:t>series</a:t>
            </a:r>
            <a:r>
              <a:rPr lang="fr-FR" sz="2800" dirty="0" smtClean="0">
                <a:solidFill>
                  <a:srgbClr val="873624"/>
                </a:solidFill>
              </a:rPr>
              <a:t> </a:t>
            </a:r>
            <a:endParaRPr lang="fr-FR" sz="2800" dirty="0">
              <a:solidFill>
                <a:srgbClr val="873624"/>
              </a:solidFill>
            </a:endParaRPr>
          </a:p>
        </p:txBody>
      </p:sp>
      <p:grpSp>
        <p:nvGrpSpPr>
          <p:cNvPr id="8" name="Group 11"/>
          <p:cNvGrpSpPr/>
          <p:nvPr/>
        </p:nvGrpSpPr>
        <p:grpSpPr>
          <a:xfrm>
            <a:off x="1172584" y="325290"/>
            <a:ext cx="6779110" cy="2971"/>
            <a:chOff x="1172584" y="1922649"/>
            <a:chExt cx="6779110" cy="2971"/>
          </a:xfrm>
        </p:grpSpPr>
        <p:cxnSp>
          <p:nvCxnSpPr>
            <p:cNvPr id="9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 3" descr="Sans 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320800"/>
            <a:ext cx="6210300" cy="55134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Image 16" descr="lidar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r="9167"/>
          <a:stretch/>
        </p:blipFill>
        <p:spPr>
          <a:xfrm>
            <a:off x="177800" y="439589"/>
            <a:ext cx="6083300" cy="9320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261100" y="452289"/>
            <a:ext cx="127000" cy="93201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6527800" y="2607868"/>
            <a:ext cx="2616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ODIN </a:t>
            </a:r>
            <a:r>
              <a:rPr lang="fr-FR" dirty="0" err="1" smtClean="0"/>
              <a:t>is</a:t>
            </a:r>
            <a:r>
              <a:rPr lang="fr-FR" dirty="0"/>
              <a:t> </a:t>
            </a:r>
            <a:r>
              <a:rPr lang="fr-FR" dirty="0" err="1" smtClean="0"/>
              <a:t>systematicaly</a:t>
            </a:r>
            <a:r>
              <a:rPr lang="fr-FR" dirty="0" smtClean="0"/>
              <a:t> </a:t>
            </a:r>
            <a:r>
              <a:rPr lang="fr-FR" dirty="0" err="1" smtClean="0"/>
              <a:t>lower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the LIDAR </a:t>
            </a:r>
            <a:r>
              <a:rPr lang="fr-FR" dirty="0" err="1" smtClean="0"/>
              <a:t>with</a:t>
            </a:r>
            <a:r>
              <a:rPr lang="fr-FR" dirty="0" smtClean="0"/>
              <a:t> a important </a:t>
            </a:r>
            <a:r>
              <a:rPr lang="fr-FR" dirty="0" err="1" smtClean="0"/>
              <a:t>bias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28 to 40 km 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err="1" smtClean="0"/>
              <a:t>Only</a:t>
            </a:r>
            <a:r>
              <a:rPr lang="fr-FR" dirty="0" smtClean="0"/>
              <a:t> MIPAS </a:t>
            </a:r>
            <a:r>
              <a:rPr lang="fr-FR" dirty="0" err="1" smtClean="0"/>
              <a:t>present</a:t>
            </a:r>
            <a:r>
              <a:rPr lang="fr-FR" dirty="0" smtClean="0"/>
              <a:t> a positive </a:t>
            </a:r>
            <a:r>
              <a:rPr lang="fr-FR" dirty="0" err="1" smtClean="0"/>
              <a:t>bias</a:t>
            </a:r>
            <a:r>
              <a:rPr lang="fr-FR" dirty="0" smtClean="0"/>
              <a:t>  (of 4.6 %) </a:t>
            </a:r>
            <a:r>
              <a:rPr lang="fr-FR" dirty="0" err="1" smtClean="0"/>
              <a:t>from</a:t>
            </a:r>
            <a:r>
              <a:rPr lang="fr-FR" dirty="0" smtClean="0"/>
              <a:t> 35 to 45 km</a:t>
            </a:r>
          </a:p>
          <a:p>
            <a:pPr marL="457200" indent="-457200">
              <a:buFont typeface="Wingdings" charset="2"/>
              <a:buChar char="Ø"/>
            </a:pPr>
            <a:endParaRPr lang="fr-FR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6350000" y="1667996"/>
            <a:ext cx="2888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Consistency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</a:p>
          <a:p>
            <a:r>
              <a:rPr lang="fr-FR" dirty="0" smtClean="0"/>
              <a:t> SAGE II and GOZCARDS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840007" y="3396734"/>
            <a:ext cx="66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MLS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84668" y="4273034"/>
            <a:ext cx="106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GOMOS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84668" y="5289034"/>
            <a:ext cx="81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ODIN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875358" y="6154621"/>
            <a:ext cx="89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MIPAS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44968" y="2607868"/>
            <a:ext cx="14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GOZCARDS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802407" y="148333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SAGE II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776929" y="653534"/>
            <a:ext cx="91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998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11"/>
          <p:cNvGrpSpPr/>
          <p:nvPr/>
        </p:nvGrpSpPr>
        <p:grpSpPr>
          <a:xfrm>
            <a:off x="1172584" y="401490"/>
            <a:ext cx="6779110" cy="2971"/>
            <a:chOff x="1172584" y="1922649"/>
            <a:chExt cx="6779110" cy="2971"/>
          </a:xfrm>
        </p:grpSpPr>
        <p:cxnSp>
          <p:nvCxnSpPr>
            <p:cNvPr id="31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ZoneTexte 32"/>
          <p:cNvSpPr txBox="1"/>
          <p:nvPr/>
        </p:nvSpPr>
        <p:spPr>
          <a:xfrm>
            <a:off x="801595" y="-103544"/>
            <a:ext cx="7150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873624"/>
                </a:solidFill>
              </a:rPr>
              <a:t>Data </a:t>
            </a:r>
            <a:r>
              <a:rPr lang="fr-FR" sz="2800" dirty="0" err="1" smtClean="0">
                <a:solidFill>
                  <a:srgbClr val="873624"/>
                </a:solidFill>
              </a:rPr>
              <a:t>quality</a:t>
            </a:r>
            <a:r>
              <a:rPr lang="fr-FR" sz="2800" dirty="0" smtClean="0">
                <a:solidFill>
                  <a:srgbClr val="873624"/>
                </a:solidFill>
              </a:rPr>
              <a:t> </a:t>
            </a:r>
            <a:r>
              <a:rPr lang="fr-FR" sz="2800" b="1" dirty="0" smtClean="0"/>
              <a:t> </a:t>
            </a:r>
            <a:r>
              <a:rPr lang="fr-FR" sz="2800" dirty="0" smtClean="0">
                <a:solidFill>
                  <a:srgbClr val="800000"/>
                </a:solidFill>
              </a:rPr>
              <a:t>(Relative drift in  %/</a:t>
            </a:r>
            <a:r>
              <a:rPr lang="fr-FR" sz="2800" dirty="0" err="1" smtClean="0">
                <a:solidFill>
                  <a:srgbClr val="800000"/>
                </a:solidFill>
              </a:rPr>
              <a:t>yr</a:t>
            </a:r>
            <a:r>
              <a:rPr lang="fr-FR" sz="2800" dirty="0" smtClean="0">
                <a:solidFill>
                  <a:srgbClr val="800000"/>
                </a:solidFill>
              </a:rPr>
              <a:t>)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4064000" y="379061"/>
            <a:ext cx="106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GOMOS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7265513" y="3683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SAGE II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4220584" y="3148568"/>
            <a:ext cx="66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MLS</a:t>
            </a:r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1011517" y="419676"/>
            <a:ext cx="81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ODIN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6921500" y="3193534"/>
            <a:ext cx="14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GOZCARDS</a:t>
            </a:r>
            <a:endParaRPr lang="fr-FR" dirty="0"/>
          </a:p>
        </p:txBody>
      </p:sp>
      <p:pic>
        <p:nvPicPr>
          <p:cNvPr id="41" name="Image 40" descr="test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87" y="3550166"/>
            <a:ext cx="2689813" cy="2291834"/>
          </a:xfrm>
          <a:prstGeom prst="rect">
            <a:avLst/>
          </a:prstGeom>
        </p:spPr>
      </p:pic>
      <p:pic>
        <p:nvPicPr>
          <p:cNvPr id="42" name="Image 41" descr="tes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98" y="3562866"/>
            <a:ext cx="2705102" cy="2304534"/>
          </a:xfrm>
          <a:prstGeom prst="rect">
            <a:avLst/>
          </a:prstGeom>
        </p:spPr>
      </p:pic>
      <p:pic>
        <p:nvPicPr>
          <p:cNvPr id="43" name="Image 42" descr="tes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737632"/>
            <a:ext cx="2590801" cy="2424668"/>
          </a:xfrm>
          <a:prstGeom prst="rect">
            <a:avLst/>
          </a:prstGeom>
        </p:spPr>
      </p:pic>
      <p:pic>
        <p:nvPicPr>
          <p:cNvPr id="44" name="Image 43" descr="test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737632"/>
            <a:ext cx="2595282" cy="2424668"/>
          </a:xfrm>
          <a:prstGeom prst="rect">
            <a:avLst/>
          </a:prstGeom>
        </p:spPr>
      </p:pic>
      <p:pic>
        <p:nvPicPr>
          <p:cNvPr id="45" name="Image 44" descr="test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8" y="776308"/>
            <a:ext cx="2595282" cy="2304534"/>
          </a:xfrm>
          <a:prstGeom prst="rect">
            <a:avLst/>
          </a:prstGeom>
        </p:spPr>
      </p:pic>
      <p:sp>
        <p:nvSpPr>
          <p:cNvPr id="47" name="Flèche vers la droite 46"/>
          <p:cNvSpPr/>
          <p:nvPr/>
        </p:nvSpPr>
        <p:spPr>
          <a:xfrm>
            <a:off x="154987" y="6388100"/>
            <a:ext cx="581613" cy="279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765340" y="6224368"/>
            <a:ext cx="8746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Drift </a:t>
            </a:r>
            <a:r>
              <a:rPr lang="fr-FR" sz="1600" dirty="0" err="1"/>
              <a:t>generally</a:t>
            </a:r>
            <a:r>
              <a:rPr lang="fr-FR" sz="1600" dirty="0"/>
              <a:t> </a:t>
            </a:r>
            <a:r>
              <a:rPr lang="fr-FR" sz="1600" dirty="0" err="1" smtClean="0"/>
              <a:t>within</a:t>
            </a:r>
            <a:r>
              <a:rPr lang="fr-FR" sz="1600" dirty="0" smtClean="0"/>
              <a:t> </a:t>
            </a:r>
            <a:r>
              <a:rPr lang="de-DE" sz="1600" dirty="0" smtClean="0"/>
              <a:t>± </a:t>
            </a:r>
            <a:r>
              <a:rPr lang="de-DE" sz="1600" dirty="0"/>
              <a:t>0.5%.y-1 in </a:t>
            </a:r>
            <a:r>
              <a:rPr lang="de-DE" sz="1600" dirty="0" smtClean="0"/>
              <a:t>25 </a:t>
            </a:r>
            <a:r>
              <a:rPr lang="de-DE" sz="1600" dirty="0"/>
              <a:t>– 40 </a:t>
            </a:r>
            <a:r>
              <a:rPr lang="de-DE" sz="1600" dirty="0" smtClean="0"/>
              <a:t>km </a:t>
            </a:r>
            <a:r>
              <a:rPr lang="de-DE" sz="1600" dirty="0" err="1" smtClean="0"/>
              <a:t>range</a:t>
            </a:r>
            <a:r>
              <a:rPr lang="de-DE" sz="1600" dirty="0" smtClean="0"/>
              <a:t> </a:t>
            </a:r>
            <a:r>
              <a:rPr lang="de-DE" sz="1600" dirty="0" err="1"/>
              <a:t>except</a:t>
            </a:r>
            <a:r>
              <a:rPr lang="de-DE" sz="1600" dirty="0"/>
              <a:t> Aura </a:t>
            </a:r>
            <a:r>
              <a:rPr lang="de-DE" sz="1600" dirty="0" smtClean="0"/>
              <a:t>MLS </a:t>
            </a:r>
            <a:r>
              <a:rPr lang="de-DE" sz="1600" dirty="0" err="1" smtClean="0"/>
              <a:t>and</a:t>
            </a:r>
            <a:r>
              <a:rPr lang="de-DE" sz="1600" dirty="0" smtClean="0"/>
              <a:t> MIPAS</a:t>
            </a:r>
          </a:p>
          <a:p>
            <a:r>
              <a:rPr lang="fr-FR" sz="1600" dirty="0" smtClean="0"/>
              <a:t>Long-</a:t>
            </a:r>
            <a:r>
              <a:rPr lang="fr-FR" sz="1600" dirty="0" err="1" smtClean="0"/>
              <a:t>term</a:t>
            </a:r>
            <a:r>
              <a:rPr lang="fr-FR" sz="1600" dirty="0" smtClean="0"/>
              <a:t> </a:t>
            </a:r>
            <a:r>
              <a:rPr lang="fr-FR" sz="1600" dirty="0" err="1" smtClean="0"/>
              <a:t>measurements</a:t>
            </a:r>
            <a:r>
              <a:rPr lang="fr-FR" sz="1600" dirty="0" smtClean="0"/>
              <a:t> stable </a:t>
            </a:r>
            <a:r>
              <a:rPr lang="fr-FR" sz="1600" dirty="0" err="1" smtClean="0"/>
              <a:t>at</a:t>
            </a:r>
            <a:r>
              <a:rPr lang="fr-FR" sz="1600" dirty="0" smtClean="0"/>
              <a:t> OHP latitude band ( non </a:t>
            </a:r>
            <a:r>
              <a:rPr lang="fr-FR" sz="1600" dirty="0" err="1" smtClean="0"/>
              <a:t>significant</a:t>
            </a:r>
            <a:r>
              <a:rPr lang="fr-FR" sz="1600" dirty="0" smtClean="0"/>
              <a:t> drifts </a:t>
            </a:r>
            <a:r>
              <a:rPr lang="fr-FR" sz="1600" dirty="0" err="1" smtClean="0"/>
              <a:t>except</a:t>
            </a:r>
            <a:r>
              <a:rPr lang="fr-FR" sz="1600" dirty="0" smtClean="0"/>
              <a:t> MIPAS)</a:t>
            </a:r>
          </a:p>
          <a:p>
            <a:endParaRPr lang="fr-FR" sz="1600" dirty="0"/>
          </a:p>
        </p:txBody>
      </p:sp>
      <p:sp>
        <p:nvSpPr>
          <p:cNvPr id="49" name="Rectangle 48"/>
          <p:cNvSpPr/>
          <p:nvPr/>
        </p:nvSpPr>
        <p:spPr>
          <a:xfrm>
            <a:off x="5075256" y="3968234"/>
            <a:ext cx="1110056" cy="2616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1100" dirty="0" err="1" smtClean="0"/>
              <a:t>Avg</a:t>
            </a:r>
            <a:r>
              <a:rPr lang="fr-FR" sz="1100" dirty="0" smtClean="0"/>
              <a:t>=0.46%/</a:t>
            </a:r>
            <a:r>
              <a:rPr lang="fr-FR" sz="1100" dirty="0" err="1" smtClean="0"/>
              <a:t>yr</a:t>
            </a:r>
            <a:endParaRPr lang="fr-FR" sz="1100" dirty="0" smtClean="0"/>
          </a:p>
        </p:txBody>
      </p:sp>
      <p:sp>
        <p:nvSpPr>
          <p:cNvPr id="50" name="Rectangle 49"/>
          <p:cNvSpPr/>
          <p:nvPr/>
        </p:nvSpPr>
        <p:spPr>
          <a:xfrm>
            <a:off x="7935349" y="3935968"/>
            <a:ext cx="1192297" cy="2616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1100" dirty="0" err="1" smtClean="0"/>
              <a:t>Avg</a:t>
            </a:r>
            <a:r>
              <a:rPr lang="fr-FR" sz="1100" dirty="0" smtClean="0"/>
              <a:t>= -0.05%/</a:t>
            </a:r>
            <a:r>
              <a:rPr lang="fr-FR" sz="1100" dirty="0" err="1" smtClean="0"/>
              <a:t>yr</a:t>
            </a:r>
            <a:endParaRPr lang="fr-FR" sz="1100" dirty="0" smtClean="0"/>
          </a:p>
        </p:txBody>
      </p:sp>
      <p:sp>
        <p:nvSpPr>
          <p:cNvPr id="52" name="Rectangle 51"/>
          <p:cNvSpPr/>
          <p:nvPr/>
        </p:nvSpPr>
        <p:spPr>
          <a:xfrm>
            <a:off x="7951694" y="1078468"/>
            <a:ext cx="1157031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fr-FR" sz="1100" dirty="0" err="1" smtClean="0"/>
              <a:t>Avg</a:t>
            </a:r>
            <a:r>
              <a:rPr lang="fr-FR" sz="1100" dirty="0" smtClean="0"/>
              <a:t>=-0.20%/</a:t>
            </a:r>
            <a:r>
              <a:rPr lang="fr-FR" sz="1100" dirty="0" err="1" smtClean="0"/>
              <a:t>yr</a:t>
            </a:r>
            <a:endParaRPr lang="fr-FR" sz="1100" dirty="0" smtClean="0"/>
          </a:p>
        </p:txBody>
      </p:sp>
      <p:sp>
        <p:nvSpPr>
          <p:cNvPr id="53" name="Rectangle 52"/>
          <p:cNvSpPr/>
          <p:nvPr/>
        </p:nvSpPr>
        <p:spPr>
          <a:xfrm>
            <a:off x="4713321" y="1027668"/>
            <a:ext cx="1228528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fr-FR" sz="1100" dirty="0" err="1" smtClean="0"/>
              <a:t>Avg</a:t>
            </a:r>
            <a:r>
              <a:rPr lang="fr-FR" sz="1100" dirty="0" smtClean="0"/>
              <a:t>=0.69%%/</a:t>
            </a:r>
            <a:r>
              <a:rPr lang="fr-FR" sz="1100" dirty="0" err="1" smtClean="0"/>
              <a:t>yr</a:t>
            </a:r>
            <a:endParaRPr lang="fr-FR" sz="1100" dirty="0" smtClean="0"/>
          </a:p>
        </p:txBody>
      </p:sp>
      <p:sp>
        <p:nvSpPr>
          <p:cNvPr id="54" name="Rectangle 53"/>
          <p:cNvSpPr/>
          <p:nvPr/>
        </p:nvSpPr>
        <p:spPr>
          <a:xfrm>
            <a:off x="1707605" y="1116568"/>
            <a:ext cx="1110056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fr-FR" sz="1100" dirty="0" err="1" smtClean="0"/>
              <a:t>Avg</a:t>
            </a:r>
            <a:r>
              <a:rPr lang="fr-FR" sz="1100" dirty="0" smtClean="0"/>
              <a:t>=0.01%/</a:t>
            </a:r>
            <a:r>
              <a:rPr lang="fr-FR" sz="1100" dirty="0" err="1" smtClean="0"/>
              <a:t>yr</a:t>
            </a:r>
            <a:endParaRPr lang="fr-FR" sz="1100" dirty="0" smtClean="0"/>
          </a:p>
        </p:txBody>
      </p:sp>
      <p:sp>
        <p:nvSpPr>
          <p:cNvPr id="55" name="ZoneTexte 54"/>
          <p:cNvSpPr txBox="1"/>
          <p:nvPr/>
        </p:nvSpPr>
        <p:spPr>
          <a:xfrm>
            <a:off x="952078" y="3192502"/>
            <a:ext cx="89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MIPAS</a:t>
            </a:r>
            <a:endParaRPr lang="fr-FR" dirty="0"/>
          </a:p>
        </p:txBody>
      </p:sp>
      <p:pic>
        <p:nvPicPr>
          <p:cNvPr id="56" name="Image 55" descr="test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8" y="3517900"/>
            <a:ext cx="2595282" cy="23495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397050" y="4005302"/>
            <a:ext cx="1228528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fr-FR" sz="1100" dirty="0" err="1" smtClean="0"/>
              <a:t>Avg</a:t>
            </a:r>
            <a:r>
              <a:rPr lang="fr-FR" sz="1100" dirty="0" smtClean="0"/>
              <a:t>=0.12%%/</a:t>
            </a:r>
            <a:r>
              <a:rPr lang="fr-FR" sz="1100" dirty="0" err="1" smtClean="0"/>
              <a:t>yr</a:t>
            </a:r>
            <a:endParaRPr lang="fr-FR" sz="1100" dirty="0" smtClean="0"/>
          </a:p>
        </p:txBody>
      </p:sp>
    </p:spTree>
    <p:extLst>
      <p:ext uri="{BB962C8B-B14F-4D97-AF65-F5344CB8AC3E}">
        <p14:creationId xmlns:p14="http://schemas.microsoft.com/office/powerpoint/2010/main" val="372443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324100" y="-39132"/>
            <a:ext cx="48045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873624"/>
                </a:solidFill>
              </a:rPr>
              <a:t>Anomalies times </a:t>
            </a:r>
            <a:r>
              <a:rPr lang="fr-FR" sz="3200" dirty="0" err="1" smtClean="0">
                <a:solidFill>
                  <a:srgbClr val="873624"/>
                </a:solidFill>
              </a:rPr>
              <a:t>series</a:t>
            </a:r>
            <a:r>
              <a:rPr lang="fr-FR" sz="3200" dirty="0" smtClean="0">
                <a:solidFill>
                  <a:srgbClr val="873624"/>
                </a:solidFill>
              </a:rPr>
              <a:t> %</a:t>
            </a:r>
            <a:endParaRPr lang="fr-FR" sz="3200" dirty="0">
              <a:solidFill>
                <a:srgbClr val="873624"/>
              </a:solidFill>
            </a:endParaRPr>
          </a:p>
        </p:txBody>
      </p:sp>
      <p:grpSp>
        <p:nvGrpSpPr>
          <p:cNvPr id="8" name="Group 11"/>
          <p:cNvGrpSpPr/>
          <p:nvPr/>
        </p:nvGrpSpPr>
        <p:grpSpPr>
          <a:xfrm>
            <a:off x="1172584" y="503090"/>
            <a:ext cx="6779110" cy="2971"/>
            <a:chOff x="1172584" y="1922649"/>
            <a:chExt cx="6779110" cy="2971"/>
          </a:xfrm>
        </p:grpSpPr>
        <p:cxnSp>
          <p:nvCxnSpPr>
            <p:cNvPr id="9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lèche vers la droite 10"/>
          <p:cNvSpPr/>
          <p:nvPr/>
        </p:nvSpPr>
        <p:spPr>
          <a:xfrm>
            <a:off x="0" y="6223000"/>
            <a:ext cx="581613" cy="279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749300" y="6099601"/>
            <a:ext cx="99695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 smtClean="0"/>
              <a:t>Between</a:t>
            </a:r>
            <a:r>
              <a:rPr lang="fr-FR" sz="1600" dirty="0" smtClean="0"/>
              <a:t> 16 to 21 km , all instruments </a:t>
            </a:r>
            <a:r>
              <a:rPr lang="fr-FR" sz="1600" dirty="0" err="1" smtClean="0"/>
              <a:t>present</a:t>
            </a:r>
            <a:r>
              <a:rPr lang="fr-FR" sz="1600" dirty="0" smtClean="0"/>
              <a:t>  </a:t>
            </a:r>
            <a:r>
              <a:rPr lang="fr-FR" sz="1600" dirty="0" err="1" smtClean="0"/>
              <a:t>strong</a:t>
            </a:r>
            <a:r>
              <a:rPr lang="fr-FR" sz="1600" dirty="0" smtClean="0"/>
              <a:t> variations </a:t>
            </a:r>
            <a:r>
              <a:rPr lang="fr-FR" sz="1600" dirty="0" err="1" smtClean="0"/>
              <a:t>except</a:t>
            </a:r>
            <a:r>
              <a:rPr lang="fr-FR" sz="1600" dirty="0" smtClean="0"/>
              <a:t> GOZCARDS</a:t>
            </a:r>
          </a:p>
          <a:p>
            <a:r>
              <a:rPr lang="fr-FR" sz="1600" dirty="0" smtClean="0"/>
              <a:t>LIDAR, MLS and GOZCARDS </a:t>
            </a:r>
            <a:r>
              <a:rPr lang="fr-FR" sz="1600" dirty="0" err="1" smtClean="0"/>
              <a:t>present</a:t>
            </a:r>
            <a:r>
              <a:rPr lang="fr-FR" sz="1600" dirty="0" smtClean="0"/>
              <a:t> the </a:t>
            </a:r>
            <a:r>
              <a:rPr lang="fr-FR" sz="1600" dirty="0" err="1" smtClean="0"/>
              <a:t>smallest</a:t>
            </a:r>
            <a:r>
              <a:rPr lang="fr-FR" sz="1600" dirty="0" smtClean="0"/>
              <a:t> variations</a:t>
            </a:r>
          </a:p>
        </p:txBody>
      </p:sp>
      <p:pic>
        <p:nvPicPr>
          <p:cNvPr id="13" name="Image 12" descr="test_m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5333" r="1433" b="11763"/>
          <a:stretch/>
        </p:blipFill>
        <p:spPr>
          <a:xfrm>
            <a:off x="127000" y="647700"/>
            <a:ext cx="8890000" cy="5232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32100" y="3492500"/>
            <a:ext cx="152400" cy="520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80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34339" y="0"/>
            <a:ext cx="9109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solidFill>
                  <a:srgbClr val="873624"/>
                </a:solidFill>
              </a:rPr>
              <a:t>Spring</a:t>
            </a:r>
            <a:r>
              <a:rPr lang="fr-FR" sz="2800" dirty="0" smtClean="0">
                <a:solidFill>
                  <a:srgbClr val="873624"/>
                </a:solidFill>
              </a:rPr>
              <a:t> (MAM) time </a:t>
            </a:r>
            <a:r>
              <a:rPr lang="fr-FR" sz="2800" dirty="0" err="1" smtClean="0">
                <a:solidFill>
                  <a:srgbClr val="873624"/>
                </a:solidFill>
              </a:rPr>
              <a:t>series</a:t>
            </a:r>
            <a:r>
              <a:rPr lang="fr-FR" sz="2800" dirty="0" smtClean="0">
                <a:solidFill>
                  <a:srgbClr val="873624"/>
                </a:solidFill>
              </a:rPr>
              <a:t> </a:t>
            </a:r>
            <a:r>
              <a:rPr lang="fr-FR" sz="2800" dirty="0" err="1" smtClean="0">
                <a:solidFill>
                  <a:srgbClr val="873624"/>
                </a:solidFill>
              </a:rPr>
              <a:t>anomaly</a:t>
            </a:r>
            <a:r>
              <a:rPr lang="fr-FR" sz="2800" dirty="0" smtClean="0">
                <a:solidFill>
                  <a:srgbClr val="873624"/>
                </a:solidFill>
              </a:rPr>
              <a:t> in %</a:t>
            </a:r>
            <a:endParaRPr lang="fr-FR" sz="2800" dirty="0">
              <a:solidFill>
                <a:srgbClr val="873624"/>
              </a:solidFill>
            </a:endParaRPr>
          </a:p>
        </p:txBody>
      </p:sp>
      <p:grpSp>
        <p:nvGrpSpPr>
          <p:cNvPr id="14" name="Group 11"/>
          <p:cNvGrpSpPr/>
          <p:nvPr/>
        </p:nvGrpSpPr>
        <p:grpSpPr>
          <a:xfrm>
            <a:off x="1172584" y="541190"/>
            <a:ext cx="6779110" cy="2971"/>
            <a:chOff x="1172584" y="1922649"/>
            <a:chExt cx="6779110" cy="2971"/>
          </a:xfrm>
        </p:grpSpPr>
        <p:cxnSp>
          <p:nvCxnSpPr>
            <p:cNvPr id="15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 9" descr="anomaliesLIDARseason_pourPWL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2" b="53071"/>
          <a:stretch/>
        </p:blipFill>
        <p:spPr>
          <a:xfrm>
            <a:off x="34339" y="938893"/>
            <a:ext cx="2759660" cy="218530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070984" y="569561"/>
            <a:ext cx="91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000500" y="532493"/>
            <a:ext cx="106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GOMOS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138513" y="5080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SAGE II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969384" y="3769836"/>
            <a:ext cx="66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MLS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127499" y="3726934"/>
            <a:ext cx="81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ODIN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6858000" y="3726934"/>
            <a:ext cx="14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GOZCARDS</a:t>
            </a:r>
            <a:endParaRPr lang="fr-FR" dirty="0"/>
          </a:p>
        </p:txBody>
      </p:sp>
      <p:pic>
        <p:nvPicPr>
          <p:cNvPr id="22" name="Image 21" descr="anomaliesGOZCAseason_pourEESC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9" b="53337"/>
          <a:stretch/>
        </p:blipFill>
        <p:spPr>
          <a:xfrm>
            <a:off x="6223000" y="4229100"/>
            <a:ext cx="2921000" cy="2425700"/>
          </a:xfrm>
          <a:prstGeom prst="rect">
            <a:avLst/>
          </a:prstGeom>
        </p:spPr>
      </p:pic>
      <p:pic>
        <p:nvPicPr>
          <p:cNvPr id="23" name="Image 22" descr="anomaliesGOZCAseason_pourEESC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0" b="51123"/>
          <a:stretch/>
        </p:blipFill>
        <p:spPr>
          <a:xfrm>
            <a:off x="6222999" y="938893"/>
            <a:ext cx="2776063" cy="2185307"/>
          </a:xfrm>
          <a:prstGeom prst="rect">
            <a:avLst/>
          </a:prstGeom>
        </p:spPr>
      </p:pic>
      <p:pic>
        <p:nvPicPr>
          <p:cNvPr id="24" name="Image 23" descr="anomaliesGOZCAseason_pourEESC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0" t="3538" b="50471"/>
          <a:stretch/>
        </p:blipFill>
        <p:spPr>
          <a:xfrm>
            <a:off x="3124200" y="4229099"/>
            <a:ext cx="2946399" cy="2425699"/>
          </a:xfrm>
          <a:prstGeom prst="rect">
            <a:avLst/>
          </a:prstGeom>
        </p:spPr>
      </p:pic>
      <p:pic>
        <p:nvPicPr>
          <p:cNvPr id="2" name="Image 1" descr="anomaliesGOZCAseason_pourEESC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1" r="61" b="51123"/>
          <a:stretch/>
        </p:blipFill>
        <p:spPr>
          <a:xfrm>
            <a:off x="3086101" y="938893"/>
            <a:ext cx="2946400" cy="2185308"/>
          </a:xfrm>
          <a:prstGeom prst="rect">
            <a:avLst/>
          </a:prstGeom>
        </p:spPr>
      </p:pic>
      <p:sp>
        <p:nvSpPr>
          <p:cNvPr id="26" name="Ellipse 25"/>
          <p:cNvSpPr/>
          <p:nvPr/>
        </p:nvSpPr>
        <p:spPr>
          <a:xfrm>
            <a:off x="143461" y="926192"/>
            <a:ext cx="1029124" cy="144870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6337521" y="2374899"/>
            <a:ext cx="1485680" cy="74930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 descr="mls_anomaly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7" t="3739" r="5277" b="49830"/>
          <a:stretch/>
        </p:blipFill>
        <p:spPr>
          <a:xfrm>
            <a:off x="0" y="4229099"/>
            <a:ext cx="2793999" cy="24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3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solidFill>
                  <a:srgbClr val="873624"/>
                </a:solidFill>
              </a:rPr>
              <a:t>Summer</a:t>
            </a:r>
            <a:r>
              <a:rPr lang="fr-FR" sz="2800" dirty="0" smtClean="0">
                <a:solidFill>
                  <a:srgbClr val="873624"/>
                </a:solidFill>
              </a:rPr>
              <a:t> (JJA) time </a:t>
            </a:r>
            <a:r>
              <a:rPr lang="fr-FR" sz="2800" dirty="0" err="1" smtClean="0">
                <a:solidFill>
                  <a:srgbClr val="873624"/>
                </a:solidFill>
              </a:rPr>
              <a:t>series</a:t>
            </a:r>
            <a:r>
              <a:rPr lang="fr-FR" sz="2800" dirty="0" smtClean="0">
                <a:solidFill>
                  <a:srgbClr val="873624"/>
                </a:solidFill>
              </a:rPr>
              <a:t> </a:t>
            </a:r>
            <a:r>
              <a:rPr lang="fr-FR" sz="2800" dirty="0" err="1" smtClean="0">
                <a:solidFill>
                  <a:srgbClr val="873624"/>
                </a:solidFill>
              </a:rPr>
              <a:t>anomaly</a:t>
            </a:r>
            <a:r>
              <a:rPr lang="fr-FR" sz="2800" dirty="0" smtClean="0">
                <a:solidFill>
                  <a:srgbClr val="873624"/>
                </a:solidFill>
              </a:rPr>
              <a:t> in %</a:t>
            </a:r>
            <a:endParaRPr lang="fr-FR" sz="2800" dirty="0">
              <a:solidFill>
                <a:srgbClr val="873624"/>
              </a:solidFill>
            </a:endParaRPr>
          </a:p>
        </p:txBody>
      </p:sp>
      <p:grpSp>
        <p:nvGrpSpPr>
          <p:cNvPr id="14" name="Group 11"/>
          <p:cNvGrpSpPr/>
          <p:nvPr/>
        </p:nvGrpSpPr>
        <p:grpSpPr>
          <a:xfrm>
            <a:off x="1172584" y="541190"/>
            <a:ext cx="6779110" cy="2971"/>
            <a:chOff x="1172584" y="1922649"/>
            <a:chExt cx="6779110" cy="2971"/>
          </a:xfrm>
        </p:grpSpPr>
        <p:cxnSp>
          <p:nvCxnSpPr>
            <p:cNvPr id="15" name="Straight Connector 13"/>
            <p:cNvCxnSpPr/>
            <p:nvPr/>
          </p:nvCxnSpPr>
          <p:spPr>
            <a:xfrm flipH="1">
              <a:off x="1172584" y="1922649"/>
              <a:ext cx="3659392" cy="297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 9" descr="anomaliesLIDARseason_pourPWL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1" r="52596"/>
          <a:stretch/>
        </p:blipFill>
        <p:spPr>
          <a:xfrm>
            <a:off x="69107" y="938893"/>
            <a:ext cx="2254993" cy="226150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070984" y="569561"/>
            <a:ext cx="91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127500" y="518761"/>
            <a:ext cx="106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GOMOS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138513" y="5080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SAGE II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172584" y="4012168"/>
            <a:ext cx="66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MLS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127499" y="3980934"/>
            <a:ext cx="81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ODIN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6858000" y="3980934"/>
            <a:ext cx="14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GOZCARDS</a:t>
            </a:r>
            <a:endParaRPr lang="fr-FR" dirty="0"/>
          </a:p>
        </p:txBody>
      </p:sp>
      <p:pic>
        <p:nvPicPr>
          <p:cNvPr id="21" name="Image 20" descr="anomaliesLIDARseason_pourPWL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6" b="53071"/>
          <a:stretch/>
        </p:blipFill>
        <p:spPr>
          <a:xfrm>
            <a:off x="2311400" y="938893"/>
            <a:ext cx="495301" cy="2261508"/>
          </a:xfrm>
          <a:prstGeom prst="rect">
            <a:avLst/>
          </a:prstGeom>
        </p:spPr>
      </p:pic>
      <p:pic>
        <p:nvPicPr>
          <p:cNvPr id="22" name="Image 21" descr="anomaliesGOZCAseason_pourEESC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9" r="52717"/>
          <a:stretch/>
        </p:blipFill>
        <p:spPr>
          <a:xfrm>
            <a:off x="6362699" y="4470400"/>
            <a:ext cx="2344263" cy="2159000"/>
          </a:xfrm>
          <a:prstGeom prst="rect">
            <a:avLst/>
          </a:prstGeom>
        </p:spPr>
      </p:pic>
      <p:pic>
        <p:nvPicPr>
          <p:cNvPr id="23" name="Image 22" descr="anomaliesLIDARseason_pourPWL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6" b="53071"/>
          <a:stretch/>
        </p:blipFill>
        <p:spPr>
          <a:xfrm>
            <a:off x="8681562" y="4457700"/>
            <a:ext cx="495301" cy="2159000"/>
          </a:xfrm>
          <a:prstGeom prst="rect">
            <a:avLst/>
          </a:prstGeom>
        </p:spPr>
      </p:pic>
      <p:pic>
        <p:nvPicPr>
          <p:cNvPr id="24" name="Image 23" descr="anomaliesGOZCAseason_pourEESC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6" r="52717"/>
          <a:stretch/>
        </p:blipFill>
        <p:spPr>
          <a:xfrm>
            <a:off x="6362699" y="915433"/>
            <a:ext cx="2293463" cy="2272268"/>
          </a:xfrm>
          <a:prstGeom prst="rect">
            <a:avLst/>
          </a:prstGeom>
        </p:spPr>
      </p:pic>
      <p:pic>
        <p:nvPicPr>
          <p:cNvPr id="2" name="Image 1" descr="anomaliesGOZCAseason_pourEESC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16" r="52899"/>
          <a:stretch/>
        </p:blipFill>
        <p:spPr>
          <a:xfrm>
            <a:off x="3238500" y="4444093"/>
            <a:ext cx="2483514" cy="2159907"/>
          </a:xfrm>
          <a:prstGeom prst="rect">
            <a:avLst/>
          </a:prstGeom>
        </p:spPr>
      </p:pic>
      <p:pic>
        <p:nvPicPr>
          <p:cNvPr id="25" name="Image 24" descr="anomaliesGOZCAseason_pourEESC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1" r="52899"/>
          <a:stretch/>
        </p:blipFill>
        <p:spPr>
          <a:xfrm>
            <a:off x="3238500" y="938893"/>
            <a:ext cx="2420014" cy="2261507"/>
          </a:xfrm>
          <a:prstGeom prst="rect">
            <a:avLst/>
          </a:prstGeom>
        </p:spPr>
      </p:pic>
      <p:pic>
        <p:nvPicPr>
          <p:cNvPr id="26" name="Image 25" descr="anomaliesLIDARseason_pourPWL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6" b="53071"/>
          <a:stretch/>
        </p:blipFill>
        <p:spPr>
          <a:xfrm>
            <a:off x="5651498" y="926193"/>
            <a:ext cx="495301" cy="2261508"/>
          </a:xfrm>
          <a:prstGeom prst="rect">
            <a:avLst/>
          </a:prstGeom>
        </p:spPr>
      </p:pic>
      <p:pic>
        <p:nvPicPr>
          <p:cNvPr id="27" name="Image 26" descr="anomaliesLIDARseason_pourPWL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6" b="53071"/>
          <a:stretch/>
        </p:blipFill>
        <p:spPr>
          <a:xfrm>
            <a:off x="8648699" y="915433"/>
            <a:ext cx="495301" cy="2261508"/>
          </a:xfrm>
          <a:prstGeom prst="rect">
            <a:avLst/>
          </a:prstGeom>
        </p:spPr>
      </p:pic>
      <p:pic>
        <p:nvPicPr>
          <p:cNvPr id="28" name="Image 27" descr="anomaliesLIDARseason_pourPWL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6" b="53071"/>
          <a:stretch/>
        </p:blipFill>
        <p:spPr>
          <a:xfrm>
            <a:off x="5702298" y="4431392"/>
            <a:ext cx="495301" cy="2159908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6362699" y="2349500"/>
            <a:ext cx="1794041" cy="10033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143460" y="926193"/>
            <a:ext cx="1794041" cy="10033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mls_anomaly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51188" r="52362"/>
          <a:stretch/>
        </p:blipFill>
        <p:spPr>
          <a:xfrm>
            <a:off x="-1" y="4448337"/>
            <a:ext cx="2470813" cy="2155663"/>
          </a:xfrm>
          <a:prstGeom prst="rect">
            <a:avLst/>
          </a:prstGeom>
        </p:spPr>
      </p:pic>
      <p:pic>
        <p:nvPicPr>
          <p:cNvPr id="32" name="Image 31" descr="anomaliesLIDARseason_pourPWL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6" b="53071"/>
          <a:stretch/>
        </p:blipFill>
        <p:spPr>
          <a:xfrm>
            <a:off x="2432713" y="4445000"/>
            <a:ext cx="495301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3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Livre relié">
  <a:themeElements>
    <a:clrScheme name="Livre reli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Livre relié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ivre relié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6525</TotalTime>
  <Words>1218</Words>
  <Application>Microsoft Macintosh PowerPoint</Application>
  <PresentationFormat>Présentation à l'écran (4:3)</PresentationFormat>
  <Paragraphs>255</Paragraphs>
  <Slides>22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Livre relié</vt:lpstr>
      <vt:lpstr>Présentation PowerPoint</vt:lpstr>
      <vt:lpstr>Présentation PowerPoint</vt:lpstr>
      <vt:lpstr>Present study (Preliminary)</vt:lpstr>
      <vt:lpstr>Stratospheric profiles measurements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pastel</dc:creator>
  <cp:lastModifiedBy>pastel</cp:lastModifiedBy>
  <cp:revision>94</cp:revision>
  <cp:lastPrinted>2013-11-05T15:28:36Z</cp:lastPrinted>
  <dcterms:created xsi:type="dcterms:W3CDTF">2013-10-28T12:37:58Z</dcterms:created>
  <dcterms:modified xsi:type="dcterms:W3CDTF">2013-12-12T16:40:46Z</dcterms:modified>
</cp:coreProperties>
</file>