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81" r:id="rId2"/>
    <p:sldId id="282" r:id="rId3"/>
    <p:sldId id="284" r:id="rId4"/>
    <p:sldId id="283" r:id="rId5"/>
    <p:sldId id="285" r:id="rId6"/>
    <p:sldId id="257" r:id="rId7"/>
    <p:sldId id="289" r:id="rId8"/>
    <p:sldId id="279" r:id="rId9"/>
    <p:sldId id="280" r:id="rId10"/>
    <p:sldId id="287" r:id="rId11"/>
    <p:sldId id="260" r:id="rId12"/>
    <p:sldId id="263" r:id="rId13"/>
    <p:sldId id="264" r:id="rId14"/>
    <p:sldId id="262" r:id="rId15"/>
    <p:sldId id="265" r:id="rId16"/>
    <p:sldId id="266" r:id="rId17"/>
    <p:sldId id="267" r:id="rId18"/>
    <p:sldId id="268" r:id="rId19"/>
    <p:sldId id="270" r:id="rId20"/>
    <p:sldId id="278" r:id="rId21"/>
    <p:sldId id="286" r:id="rId22"/>
    <p:sldId id="290" r:id="rId23"/>
    <p:sldId id="291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230D263-8641-C941-8F63-3ED57BD3AF01}">
          <p14:sldIdLst>
            <p14:sldId id="281"/>
            <p14:sldId id="282"/>
            <p14:sldId id="284"/>
            <p14:sldId id="283"/>
            <p14:sldId id="285"/>
            <p14:sldId id="257"/>
            <p14:sldId id="289"/>
            <p14:sldId id="279"/>
            <p14:sldId id="280"/>
            <p14:sldId id="287"/>
            <p14:sldId id="260"/>
            <p14:sldId id="263"/>
            <p14:sldId id="264"/>
            <p14:sldId id="262"/>
            <p14:sldId id="265"/>
            <p14:sldId id="266"/>
            <p14:sldId id="267"/>
            <p14:sldId id="268"/>
            <p14:sldId id="270"/>
            <p14:sldId id="278"/>
            <p14:sldId id="286"/>
            <p14:sldId id="290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06" autoAdjust="0"/>
  </p:normalViewPr>
  <p:slideViewPr>
    <p:cSldViewPr snapToGrid="0" snapToObjects="1">
      <p:cViewPr varScale="1">
        <p:scale>
          <a:sx n="96" d="100"/>
          <a:sy n="96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26641-26EA-8D49-95E6-9A56CFD655B0}" type="datetimeFigureOut">
              <a:rPr lang="fr-FR" smtClean="0"/>
              <a:t>07/11/13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F984D-454E-6C40-962F-62C7C310635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31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CATO has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reconstructed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TOMS, GOME and SBUV total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ozone observations in an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equivalent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latitude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33B9-1E6D-6041-B287-9E71A22B13C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17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33B9-1E6D-6041-B287-9E71A22B13C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54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1AD92E-B54E-CF45-A636-882E7C30774E}" type="datetimeFigureOut">
              <a:rPr lang="fr-FR" smtClean="0"/>
              <a:t>07/11/13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6C9030-3437-4641-8733-969ED1692B7D}" type="slidenum">
              <a:rPr lang="fr-FR" smtClean="0"/>
              <a:t>‹#›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D92E-B54E-CF45-A636-882E7C30774E}" type="datetimeFigureOut">
              <a:rPr lang="fr-FR" smtClean="0"/>
              <a:t>07/11/13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9030-3437-4641-8733-969ED1692B7D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D92E-B54E-CF45-A636-882E7C30774E}" type="datetimeFigureOut">
              <a:rPr lang="fr-FR" smtClean="0"/>
              <a:t>07/11/13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9030-3437-4641-8733-969ED1692B7D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D92E-B54E-CF45-A636-882E7C30774E}" type="datetimeFigureOut">
              <a:rPr lang="fr-FR" smtClean="0"/>
              <a:t>07/11/13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9030-3437-4641-8733-969ED1692B7D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D92E-B54E-CF45-A636-882E7C30774E}" type="datetimeFigureOut">
              <a:rPr lang="fr-FR" smtClean="0"/>
              <a:t>07/11/13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9030-3437-4641-8733-969ED1692B7D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D92E-B54E-CF45-A636-882E7C30774E}" type="datetimeFigureOut">
              <a:rPr lang="fr-FR" smtClean="0"/>
              <a:t>07/11/13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9030-3437-4641-8733-969ED1692B7D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D92E-B54E-CF45-A636-882E7C30774E}" type="datetimeFigureOut">
              <a:rPr lang="fr-FR" smtClean="0"/>
              <a:t>07/11/13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9030-3437-4641-8733-969ED1692B7D}" type="slidenum">
              <a:rPr lang="fr-FR" smtClean="0"/>
              <a:t>‹#›</a:t>
            </a:fld>
            <a:endParaRPr lang="fr-F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D92E-B54E-CF45-A636-882E7C30774E}" type="datetimeFigureOut">
              <a:rPr lang="fr-FR" smtClean="0"/>
              <a:t>07/11/13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9030-3437-4641-8733-969ED1692B7D}" type="slidenum">
              <a:rPr lang="fr-FR" smtClean="0"/>
              <a:t>‹#›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D92E-B54E-CF45-A636-882E7C30774E}" type="datetimeFigureOut">
              <a:rPr lang="fr-FR" smtClean="0"/>
              <a:t>07/11/13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9030-3437-4641-8733-969ED1692B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D92E-B54E-CF45-A636-882E7C30774E}" type="datetimeFigureOut">
              <a:rPr lang="fr-FR" smtClean="0"/>
              <a:t>07/11/13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9030-3437-4641-8733-969ED1692B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D92E-B54E-CF45-A636-882E7C30774E}" type="datetimeFigureOut">
              <a:rPr lang="fr-FR" smtClean="0"/>
              <a:t>07/11/13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9030-3437-4641-8733-969ED1692B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E1AD92E-B54E-CF45-A636-882E7C30774E}" type="datetimeFigureOut">
              <a:rPr lang="fr-FR" smtClean="0"/>
              <a:t>07/11/13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6C9030-3437-4641-8733-969ED1692B7D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-338661" y="2088444"/>
            <a:ext cx="98213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895D1D"/>
                </a:solidFill>
              </a:rPr>
              <a:t>NORS </a:t>
            </a:r>
            <a:r>
              <a:rPr lang="fr-FR" sz="4000" dirty="0" err="1">
                <a:solidFill>
                  <a:srgbClr val="895D1D"/>
                </a:solidFill>
              </a:rPr>
              <a:t>project</a:t>
            </a:r>
            <a:r>
              <a:rPr lang="fr-FR" sz="4000" dirty="0" smtClean="0">
                <a:solidFill>
                  <a:srgbClr val="895D1D"/>
                </a:solidFill>
              </a:rPr>
              <a:t> </a:t>
            </a:r>
          </a:p>
          <a:p>
            <a:pPr algn="ctr"/>
            <a:r>
              <a:rPr lang="fr-FR" sz="2800" dirty="0" smtClean="0">
                <a:solidFill>
                  <a:srgbClr val="895D1D"/>
                </a:solidFill>
              </a:rPr>
              <a:t>(Network </a:t>
            </a:r>
            <a:r>
              <a:rPr lang="fr-FR" sz="2800" dirty="0">
                <a:solidFill>
                  <a:srgbClr val="895D1D"/>
                </a:solidFill>
              </a:rPr>
              <a:t>Of </a:t>
            </a:r>
            <a:r>
              <a:rPr lang="fr-FR" sz="2800" dirty="0" err="1">
                <a:solidFill>
                  <a:srgbClr val="895D1D"/>
                </a:solidFill>
              </a:rPr>
              <a:t>ground-based</a:t>
            </a:r>
            <a:r>
              <a:rPr lang="fr-FR" sz="2800" dirty="0">
                <a:solidFill>
                  <a:srgbClr val="895D1D"/>
                </a:solidFill>
              </a:rPr>
              <a:t> </a:t>
            </a:r>
            <a:r>
              <a:rPr lang="fr-FR" sz="2800" dirty="0" err="1">
                <a:solidFill>
                  <a:srgbClr val="895D1D"/>
                </a:solidFill>
              </a:rPr>
              <a:t>Remote</a:t>
            </a:r>
            <a:r>
              <a:rPr lang="fr-FR" sz="2800" dirty="0">
                <a:solidFill>
                  <a:srgbClr val="895D1D"/>
                </a:solidFill>
              </a:rPr>
              <a:t> </a:t>
            </a:r>
            <a:r>
              <a:rPr lang="fr-FR" sz="2800" dirty="0" err="1" smtClean="0">
                <a:solidFill>
                  <a:srgbClr val="895D1D"/>
                </a:solidFill>
              </a:rPr>
              <a:t>Sensing</a:t>
            </a:r>
            <a:r>
              <a:rPr lang="fr-FR" sz="2800" dirty="0" smtClean="0">
                <a:solidFill>
                  <a:srgbClr val="895D1D"/>
                </a:solidFill>
              </a:rPr>
              <a:t> Observation ) </a:t>
            </a:r>
          </a:p>
          <a:p>
            <a:pPr algn="ctr"/>
            <a:endParaRPr lang="fr-FR" sz="4000" dirty="0" smtClean="0">
              <a:solidFill>
                <a:srgbClr val="895D1D"/>
              </a:solidFill>
            </a:endParaRPr>
          </a:p>
          <a:p>
            <a:pPr algn="ctr"/>
            <a:r>
              <a:rPr lang="fr-FR" sz="4000" dirty="0" smtClean="0">
                <a:solidFill>
                  <a:srgbClr val="895D1D"/>
                </a:solidFill>
              </a:rPr>
              <a:t>Contribution of the CNRS LIDAR team</a:t>
            </a:r>
            <a:endParaRPr lang="fr-FR" sz="4000" dirty="0">
              <a:solidFill>
                <a:srgbClr val="895D1D"/>
              </a:solidFill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4147073" y="1392217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rPr>
              <a:t>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Wingdings" pitchFamily="2" charset="2"/>
            </a:endParaRPr>
          </a:p>
        </p:txBody>
      </p:sp>
      <p:cxnSp>
        <p:nvCxnSpPr>
          <p:cNvPr id="16" name="Straight Connector 13"/>
          <p:cNvCxnSpPr/>
          <p:nvPr/>
        </p:nvCxnSpPr>
        <p:spPr>
          <a:xfrm rot="10800000">
            <a:off x="1172584" y="1936378"/>
            <a:ext cx="31197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4"/>
          <p:cNvCxnSpPr/>
          <p:nvPr/>
        </p:nvCxnSpPr>
        <p:spPr>
          <a:xfrm rot="10800000">
            <a:off x="4831976" y="1933408"/>
            <a:ext cx="31197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logo_cnrs_2009_filet_15x15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53" y="0"/>
            <a:ext cx="1233937" cy="82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869"/>
            <a:ext cx="1533358" cy="7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84" y="9462"/>
            <a:ext cx="1409450" cy="82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580" y="0"/>
            <a:ext cx="1360420" cy="8393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801514"/>
            <a:ext cx="91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err="1" smtClean="0">
                <a:solidFill>
                  <a:srgbClr val="873624"/>
                </a:solidFill>
                <a:latin typeface="Times New Roman"/>
                <a:cs typeface="Times New Roman"/>
              </a:rPr>
              <a:t>Maud</a:t>
            </a:r>
            <a:r>
              <a:rPr lang="pt-BR" sz="2000" dirty="0" smtClean="0">
                <a:solidFill>
                  <a:srgbClr val="873624"/>
                </a:solidFill>
                <a:latin typeface="Times New Roman"/>
                <a:cs typeface="Times New Roman"/>
              </a:rPr>
              <a:t> Pastel, Sophie </a:t>
            </a:r>
            <a:r>
              <a:rPr lang="en-US" sz="2000" dirty="0" smtClean="0">
                <a:solidFill>
                  <a:srgbClr val="873624"/>
                </a:solidFill>
                <a:latin typeface="Times New Roman"/>
                <a:cs typeface="Times New Roman"/>
              </a:rPr>
              <a:t>Godin-</a:t>
            </a:r>
            <a:r>
              <a:rPr lang="en-US" sz="2000" dirty="0" err="1" smtClean="0">
                <a:solidFill>
                  <a:srgbClr val="873624"/>
                </a:solidFill>
                <a:latin typeface="Times New Roman"/>
                <a:cs typeface="Times New Roman"/>
              </a:rPr>
              <a:t>Beekmann</a:t>
            </a:r>
            <a:endParaRPr lang="en-US" sz="2000" dirty="0" smtClean="0">
              <a:solidFill>
                <a:srgbClr val="873624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1600" dirty="0" err="1" smtClean="0">
                <a:solidFill>
                  <a:srgbClr val="873624"/>
                </a:solidFill>
                <a:latin typeface="Times New Roman"/>
                <a:cs typeface="Times New Roman"/>
              </a:rPr>
              <a:t>Latmos</a:t>
            </a:r>
            <a:r>
              <a:rPr lang="en-US" sz="1600" dirty="0" smtClean="0">
                <a:solidFill>
                  <a:srgbClr val="873624"/>
                </a:solidFill>
                <a:latin typeface="Times New Roman"/>
                <a:cs typeface="Times New Roman"/>
              </a:rPr>
              <a:t> CNRS UVSQ  , France</a:t>
            </a:r>
            <a:endParaRPr lang="fr-FR" sz="1600" dirty="0">
              <a:solidFill>
                <a:srgbClr val="873624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7600" y="6575243"/>
            <a:ext cx="4495800" cy="365125"/>
          </a:xfrm>
        </p:spPr>
        <p:txBody>
          <a:bodyPr/>
          <a:lstStyle/>
          <a:p>
            <a:r>
              <a:rPr lang="fr-FR" dirty="0" smtClean="0"/>
              <a:t>NDACC Lidar </a:t>
            </a:r>
            <a:r>
              <a:rPr lang="fr-FR" dirty="0" err="1" smtClean="0"/>
              <a:t>Working</a:t>
            </a:r>
            <a:r>
              <a:rPr lang="fr-FR" dirty="0" smtClean="0"/>
              <a:t> Group,  4-8 </a:t>
            </a:r>
            <a:r>
              <a:rPr lang="fr-FR" dirty="0" err="1" smtClean="0"/>
              <a:t>Nov</a:t>
            </a:r>
            <a:r>
              <a:rPr lang="fr-FR" dirty="0" smtClean="0"/>
              <a:t> 2013, TMF, </a:t>
            </a:r>
            <a:r>
              <a:rPr lang="fr-FR" dirty="0" err="1" smtClean="0"/>
              <a:t>California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3131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83" y="-81628"/>
            <a:ext cx="8229600" cy="600251"/>
          </a:xfrm>
        </p:spPr>
        <p:txBody>
          <a:bodyPr>
            <a:normAutofit/>
          </a:bodyPr>
          <a:lstStyle/>
          <a:p>
            <a:r>
              <a:rPr lang="fr-FR" sz="2800" dirty="0"/>
              <a:t>CNRS </a:t>
            </a:r>
            <a:r>
              <a:rPr lang="fr-FR" sz="2800" dirty="0" smtClean="0"/>
              <a:t>Contribution: </a:t>
            </a:r>
            <a:r>
              <a:rPr lang="fr-FR" sz="2800" dirty="0" err="1" smtClean="0"/>
              <a:t>Integration</a:t>
            </a:r>
            <a:r>
              <a:rPr lang="fr-FR" sz="2800" dirty="0" smtClean="0"/>
              <a:t> of ozone </a:t>
            </a:r>
            <a:r>
              <a:rPr lang="fr-FR" sz="2800" dirty="0" err="1" smtClean="0"/>
              <a:t>products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65870" y="595704"/>
            <a:ext cx="897653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 </a:t>
            </a:r>
            <a:r>
              <a:rPr lang="fr-FR" sz="1600" dirty="0" err="1"/>
              <a:t>Develop</a:t>
            </a:r>
            <a:r>
              <a:rPr lang="fr-FR" sz="1600" dirty="0"/>
              <a:t> a </a:t>
            </a:r>
            <a:r>
              <a:rPr lang="fr-FR" sz="1600" dirty="0" err="1"/>
              <a:t>methodology</a:t>
            </a:r>
            <a:r>
              <a:rPr lang="fr-FR" sz="1600" dirty="0"/>
              <a:t> for </a:t>
            </a:r>
            <a:r>
              <a:rPr lang="fr-FR" sz="1600" dirty="0" err="1"/>
              <a:t>integrating</a:t>
            </a:r>
            <a:r>
              <a:rPr lang="fr-FR" sz="1600" dirty="0"/>
              <a:t> </a:t>
            </a:r>
            <a:r>
              <a:rPr lang="fr-FR" sz="1600" dirty="0" err="1"/>
              <a:t>ground-based</a:t>
            </a:r>
            <a:r>
              <a:rPr lang="fr-FR" sz="1600" dirty="0"/>
              <a:t> data sources </a:t>
            </a:r>
            <a:r>
              <a:rPr lang="fr-FR" sz="1600" dirty="0" smtClean="0"/>
              <a:t>and </a:t>
            </a:r>
            <a:r>
              <a:rPr lang="fr-FR" sz="1600" dirty="0" err="1"/>
              <a:t>provide</a:t>
            </a:r>
            <a:r>
              <a:rPr lang="fr-FR" sz="1600" dirty="0"/>
              <a:t> consistent ozone </a:t>
            </a:r>
            <a:r>
              <a:rPr lang="fr-FR" sz="1600" dirty="0" smtClean="0"/>
              <a:t>vertical distribution </a:t>
            </a:r>
            <a:r>
              <a:rPr lang="fr-FR" sz="1600" dirty="0"/>
              <a:t>time </a:t>
            </a:r>
            <a:r>
              <a:rPr lang="fr-FR" sz="1600" dirty="0" err="1"/>
              <a:t>series</a:t>
            </a:r>
            <a:r>
              <a:rPr lang="fr-FR" sz="1600" dirty="0"/>
              <a:t> as </a:t>
            </a:r>
            <a:r>
              <a:rPr lang="fr-FR" sz="1600" dirty="0" err="1"/>
              <a:t>well</a:t>
            </a:r>
            <a:r>
              <a:rPr lang="fr-FR" sz="1600" dirty="0"/>
              <a:t> as </a:t>
            </a:r>
            <a:r>
              <a:rPr lang="fr-FR" sz="1600" dirty="0" err="1" smtClean="0"/>
              <a:t>stratospheric</a:t>
            </a:r>
            <a:r>
              <a:rPr lang="fr-FR" sz="1600" dirty="0" smtClean="0"/>
              <a:t> </a:t>
            </a:r>
            <a:r>
              <a:rPr lang="fr-FR" sz="1600" dirty="0"/>
              <a:t>ozone </a:t>
            </a:r>
            <a:r>
              <a:rPr lang="fr-FR" sz="1600" dirty="0" err="1"/>
              <a:t>columns</a:t>
            </a:r>
            <a:r>
              <a:rPr lang="fr-FR" sz="1600" dirty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the 4 </a:t>
            </a:r>
            <a:r>
              <a:rPr lang="fr-FR" sz="1600" dirty="0"/>
              <a:t>NDACC stations.</a:t>
            </a:r>
          </a:p>
        </p:txBody>
      </p:sp>
      <p:cxnSp>
        <p:nvCxnSpPr>
          <p:cNvPr id="17" name="Straight Connector 13"/>
          <p:cNvCxnSpPr/>
          <p:nvPr/>
        </p:nvCxnSpPr>
        <p:spPr>
          <a:xfrm flipH="1">
            <a:off x="1172584" y="494160"/>
            <a:ext cx="3766287" cy="297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4"/>
          <p:cNvCxnSpPr/>
          <p:nvPr/>
        </p:nvCxnSpPr>
        <p:spPr>
          <a:xfrm rot="10800000">
            <a:off x="4831976" y="494161"/>
            <a:ext cx="31197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tot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8"/>
          <a:stretch/>
        </p:blipFill>
        <p:spPr>
          <a:xfrm>
            <a:off x="0" y="1218204"/>
            <a:ext cx="3729677" cy="5644520"/>
          </a:xfrm>
          <a:prstGeom prst="rect">
            <a:avLst/>
          </a:prstGeom>
        </p:spPr>
      </p:pic>
      <p:grpSp>
        <p:nvGrpSpPr>
          <p:cNvPr id="34" name="Grouper 33"/>
          <p:cNvGrpSpPr/>
          <p:nvPr/>
        </p:nvGrpSpPr>
        <p:grpSpPr>
          <a:xfrm>
            <a:off x="3729677" y="1340251"/>
            <a:ext cx="5414323" cy="2798858"/>
            <a:chOff x="457200" y="1222812"/>
            <a:chExt cx="7687733" cy="2798858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222812"/>
              <a:ext cx="7687733" cy="2798858"/>
            </a:xfrm>
            <a:prstGeom prst="rect">
              <a:avLst/>
            </a:prstGeom>
          </p:spPr>
        </p:pic>
        <p:sp>
          <p:nvSpPr>
            <p:cNvPr id="37" name="Ellipse 36"/>
            <p:cNvSpPr/>
            <p:nvPr/>
          </p:nvSpPr>
          <p:spPr>
            <a:xfrm>
              <a:off x="4343398" y="2015067"/>
              <a:ext cx="84666" cy="677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 flipH="1">
              <a:off x="3920062" y="2362197"/>
              <a:ext cx="67734" cy="677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4571985" y="1413894"/>
              <a:ext cx="84666" cy="677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 flipH="1">
              <a:off x="5367913" y="3276627"/>
              <a:ext cx="67734" cy="677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291659" y="3259692"/>
              <a:ext cx="87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La Réunion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431233" y="2362194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</a:rPr>
                <a:t>Izaña</a:t>
              </a:r>
              <a:r>
                <a:rPr lang="fr-FR" sz="12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65118" y="1229228"/>
              <a:ext cx="89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Ny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Alesund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394768" y="1748936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Alpine stations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" name="Connecteur droit avec flèche 6"/>
          <p:cNvCxnSpPr/>
          <p:nvPr/>
        </p:nvCxnSpPr>
        <p:spPr>
          <a:xfrm flipH="1">
            <a:off x="6006492" y="2311400"/>
            <a:ext cx="460160" cy="215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74325" y="3233519"/>
            <a:ext cx="3841382" cy="154033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729677" y="4401736"/>
            <a:ext cx="1303124" cy="454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Image 44" descr="cartes_2010_ 1_500_01_001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3333" r="32179" b="40926"/>
          <a:stretch/>
        </p:blipFill>
        <p:spPr>
          <a:xfrm rot="16200000">
            <a:off x="5093640" y="4365326"/>
            <a:ext cx="2376275" cy="260540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45452" y="6079017"/>
            <a:ext cx="377026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050" dirty="0" smtClean="0"/>
              <a:t>00-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63155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83" y="-81628"/>
            <a:ext cx="8229600" cy="600251"/>
          </a:xfrm>
        </p:spPr>
        <p:txBody>
          <a:bodyPr>
            <a:normAutofit/>
          </a:bodyPr>
          <a:lstStyle/>
          <a:p>
            <a:r>
              <a:rPr lang="fr-FR" sz="2800" dirty="0"/>
              <a:t>CNRS </a:t>
            </a:r>
            <a:r>
              <a:rPr lang="fr-FR" sz="2800" dirty="0" smtClean="0"/>
              <a:t>Contribution: </a:t>
            </a:r>
            <a:r>
              <a:rPr lang="fr-FR" sz="2800" dirty="0" err="1" smtClean="0"/>
              <a:t>Integration</a:t>
            </a:r>
            <a:r>
              <a:rPr lang="fr-FR" sz="2800" dirty="0" smtClean="0"/>
              <a:t> of ozone </a:t>
            </a:r>
            <a:r>
              <a:rPr lang="fr-FR" sz="2800" dirty="0" err="1" smtClean="0"/>
              <a:t>products</a:t>
            </a:r>
            <a:endParaRPr lang="fr-FR" sz="2800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2191193" y="3154421"/>
            <a:ext cx="1524000" cy="1130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496121" y="3154421"/>
            <a:ext cx="870069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455090" y="3797808"/>
            <a:ext cx="23784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For the alpine station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93856" y="3629833"/>
            <a:ext cx="19574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For </a:t>
            </a:r>
            <a:r>
              <a:rPr lang="fr-FR" dirty="0" err="1" smtClean="0"/>
              <a:t>Ny</a:t>
            </a:r>
            <a:r>
              <a:rPr lang="fr-FR" dirty="0" smtClean="0"/>
              <a:t> </a:t>
            </a:r>
            <a:r>
              <a:rPr lang="fr-FR" dirty="0" err="1" smtClean="0"/>
              <a:t>Alesund</a:t>
            </a:r>
            <a:endParaRPr lang="fr-FR" dirty="0" smtClean="0"/>
          </a:p>
          <a:p>
            <a:pPr algn="ctr"/>
            <a:r>
              <a:rPr lang="fr-FR" dirty="0" err="1" smtClean="0"/>
              <a:t>Izana</a:t>
            </a:r>
            <a:endParaRPr lang="fr-FR" dirty="0"/>
          </a:p>
          <a:p>
            <a:pPr algn="ctr"/>
            <a:r>
              <a:rPr lang="fr-FR" dirty="0" smtClean="0"/>
              <a:t> La Réunion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2923370" y="4284721"/>
            <a:ext cx="3531720" cy="888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527615" y="4379659"/>
            <a:ext cx="0" cy="347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59945" y="6386913"/>
            <a:ext cx="430974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400" dirty="0"/>
              <a:t>O3 </a:t>
            </a:r>
            <a:r>
              <a:rPr lang="fr-FR" sz="1400" dirty="0" smtClean="0"/>
              <a:t>(</a:t>
            </a:r>
            <a:r>
              <a:rPr lang="fr-FR" sz="1400" dirty="0"/>
              <a:t>z)= </a:t>
            </a:r>
            <a:r>
              <a:rPr lang="fr-FR" sz="1400" dirty="0" err="1"/>
              <a:t>Σ</a:t>
            </a:r>
            <a:r>
              <a:rPr lang="fr-FR" sz="1400" dirty="0"/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W</a:t>
            </a:r>
            <a:r>
              <a:rPr lang="fr-FR" sz="1400" baseline="-25000" dirty="0" err="1" smtClean="0"/>
              <a:t>error</a:t>
            </a:r>
            <a:r>
              <a:rPr lang="fr-FR" sz="1400" dirty="0"/>
              <a:t>(z)*</a:t>
            </a:r>
            <a:r>
              <a:rPr lang="fr-FR" sz="1400" dirty="0" err="1"/>
              <a:t>correction_bias</a:t>
            </a:r>
            <a:r>
              <a:rPr lang="fr-FR" sz="1400" dirty="0"/>
              <a:t>(z))*O3 </a:t>
            </a:r>
            <a:r>
              <a:rPr lang="fr-FR" sz="1400" baseline="-25000" dirty="0"/>
              <a:t>stations</a:t>
            </a:r>
            <a:r>
              <a:rPr lang="fr-FR" sz="1400" dirty="0"/>
              <a:t>(</a:t>
            </a:r>
            <a:r>
              <a:rPr lang="fr-FR" sz="1400" dirty="0" smtClean="0"/>
              <a:t>z</a:t>
            </a:r>
            <a:r>
              <a:rPr lang="fr-FR" sz="1400" dirty="0"/>
              <a:t>)</a:t>
            </a:r>
          </a:p>
          <a:p>
            <a:pPr algn="ctr"/>
            <a:endParaRPr lang="fr-FR" sz="1400" dirty="0"/>
          </a:p>
        </p:txBody>
      </p:sp>
      <p:sp>
        <p:nvSpPr>
          <p:cNvPr id="31" name="Rectangle 30"/>
          <p:cNvSpPr/>
          <p:nvPr/>
        </p:nvSpPr>
        <p:spPr>
          <a:xfrm>
            <a:off x="4465899" y="6381286"/>
            <a:ext cx="560052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400" dirty="0"/>
              <a:t>O3 </a:t>
            </a:r>
            <a:r>
              <a:rPr lang="fr-FR" sz="1400" dirty="0" smtClean="0"/>
              <a:t>(</a:t>
            </a:r>
            <a:r>
              <a:rPr lang="fr-FR" sz="1400" dirty="0"/>
              <a:t>z)= </a:t>
            </a:r>
            <a:r>
              <a:rPr lang="fr-FR" sz="1400" dirty="0" err="1"/>
              <a:t>Σ</a:t>
            </a:r>
            <a:r>
              <a:rPr lang="fr-FR" sz="1400" dirty="0"/>
              <a:t> (</a:t>
            </a:r>
            <a:r>
              <a:rPr lang="fr-FR" sz="1400" dirty="0" err="1"/>
              <a:t>w</a:t>
            </a:r>
            <a:r>
              <a:rPr lang="fr-FR" sz="1400" baseline="-25000" dirty="0" err="1"/>
              <a:t>eq</a:t>
            </a:r>
            <a:r>
              <a:rPr lang="fr-FR" sz="1400" dirty="0"/>
              <a:t>(z)*</a:t>
            </a:r>
            <a:r>
              <a:rPr lang="fr-FR" sz="1400" dirty="0" err="1"/>
              <a:t>W</a:t>
            </a:r>
            <a:r>
              <a:rPr lang="fr-FR" sz="1400" baseline="-25000" dirty="0" err="1"/>
              <a:t>error</a:t>
            </a:r>
            <a:r>
              <a:rPr lang="fr-FR" sz="1400" dirty="0"/>
              <a:t>(z)*</a:t>
            </a:r>
            <a:r>
              <a:rPr lang="fr-FR" sz="1400" dirty="0" err="1"/>
              <a:t>correction_bias</a:t>
            </a:r>
            <a:r>
              <a:rPr lang="fr-FR" sz="1400" dirty="0"/>
              <a:t>(z))*O3 </a:t>
            </a:r>
            <a:r>
              <a:rPr lang="fr-FR" sz="1400" baseline="-25000" dirty="0"/>
              <a:t>stations</a:t>
            </a:r>
            <a:r>
              <a:rPr lang="fr-FR" sz="1400" dirty="0"/>
              <a:t>(z</a:t>
            </a:r>
            <a:r>
              <a:rPr lang="fr-FR" sz="1400" dirty="0" smtClean="0"/>
              <a:t>)</a:t>
            </a:r>
          </a:p>
          <a:p>
            <a:endParaRPr lang="fr-FR" sz="1400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348570" y="5458875"/>
            <a:ext cx="0" cy="840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7469970" y="5458875"/>
            <a:ext cx="0" cy="806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/>
          <p:cNvCxnSpPr/>
          <p:nvPr/>
        </p:nvCxnSpPr>
        <p:spPr>
          <a:xfrm flipH="1">
            <a:off x="1172584" y="494160"/>
            <a:ext cx="3766287" cy="297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4"/>
          <p:cNvCxnSpPr/>
          <p:nvPr/>
        </p:nvCxnSpPr>
        <p:spPr>
          <a:xfrm rot="10800000">
            <a:off x="4831976" y="494161"/>
            <a:ext cx="31197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30613" y="623187"/>
            <a:ext cx="5318688" cy="4585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54130" y="624844"/>
            <a:ext cx="5295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err="1"/>
              <a:t>Evaluate</a:t>
            </a:r>
            <a:r>
              <a:rPr lang="fr-FR" sz="1400" dirty="0"/>
              <a:t> the </a:t>
            </a:r>
            <a:r>
              <a:rPr lang="fr-FR" sz="1400" dirty="0" err="1"/>
              <a:t>validity</a:t>
            </a:r>
            <a:r>
              <a:rPr lang="fr-FR" sz="1400" dirty="0"/>
              <a:t> </a:t>
            </a:r>
            <a:r>
              <a:rPr lang="fr-FR" sz="1400" dirty="0" err="1"/>
              <a:t>domain</a:t>
            </a:r>
            <a:r>
              <a:rPr lang="fr-FR" sz="1400" dirty="0"/>
              <a:t> of ozone profile data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54130" y="1299433"/>
            <a:ext cx="5318688" cy="4585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301070" y="12524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dirty="0" err="1"/>
              <a:t>Hightlight</a:t>
            </a:r>
            <a:r>
              <a:rPr lang="fr-FR" sz="1400" dirty="0"/>
              <a:t> O</a:t>
            </a:r>
            <a:r>
              <a:rPr lang="fr-FR" sz="1400" baseline="-25000" dirty="0"/>
              <a:t>3</a:t>
            </a:r>
            <a:r>
              <a:rPr lang="fr-FR" sz="1400" dirty="0"/>
              <a:t> </a:t>
            </a:r>
            <a:r>
              <a:rPr lang="fr-FR" sz="1400" dirty="0" err="1"/>
              <a:t>measurements</a:t>
            </a:r>
            <a:r>
              <a:rPr lang="fr-FR" sz="1400" dirty="0"/>
              <a:t> </a:t>
            </a:r>
            <a:r>
              <a:rPr lang="fr-FR" sz="1400" dirty="0" err="1"/>
              <a:t>bias</a:t>
            </a:r>
            <a:r>
              <a:rPr lang="fr-FR" sz="1400" dirty="0"/>
              <a:t> </a:t>
            </a:r>
            <a:r>
              <a:rPr lang="fr-FR" sz="1400" dirty="0" err="1"/>
              <a:t>between</a:t>
            </a:r>
            <a:r>
              <a:rPr lang="fr-FR" sz="1400" dirty="0"/>
              <a:t> </a:t>
            </a:r>
          </a:p>
          <a:p>
            <a:pPr algn="ctr"/>
            <a:r>
              <a:rPr lang="fr-FR" sz="1400" dirty="0"/>
              <a:t>LIDAR, FTIR and </a:t>
            </a:r>
            <a:r>
              <a:rPr lang="fr-FR" sz="1400" dirty="0" err="1"/>
              <a:t>MicroWave</a:t>
            </a:r>
            <a:endParaRPr lang="fr-FR" sz="1400" dirty="0"/>
          </a:p>
        </p:txBody>
      </p:sp>
      <p:sp>
        <p:nvSpPr>
          <p:cNvPr id="36" name="Rectangle 35"/>
          <p:cNvSpPr/>
          <p:nvPr/>
        </p:nvSpPr>
        <p:spPr>
          <a:xfrm>
            <a:off x="2053663" y="1898637"/>
            <a:ext cx="5318688" cy="4585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fr-FR" sz="1400" dirty="0" err="1" smtClean="0">
                <a:solidFill>
                  <a:prstClr val="black"/>
                </a:solidFill>
              </a:rPr>
              <a:t>Understand</a:t>
            </a:r>
            <a:r>
              <a:rPr lang="fr-FR" sz="1400" dirty="0" smtClean="0">
                <a:solidFill>
                  <a:prstClr val="black"/>
                </a:solidFill>
              </a:rPr>
              <a:t>  </a:t>
            </a:r>
            <a:r>
              <a:rPr lang="fr-FR" sz="1400" dirty="0">
                <a:solidFill>
                  <a:prstClr val="black"/>
                </a:solidFill>
              </a:rPr>
              <a:t>and </a:t>
            </a:r>
            <a:r>
              <a:rPr lang="fr-FR" sz="1400" dirty="0" err="1">
                <a:solidFill>
                  <a:prstClr val="black"/>
                </a:solidFill>
              </a:rPr>
              <a:t>characterize</a:t>
            </a:r>
            <a:r>
              <a:rPr lang="fr-FR" sz="1400" dirty="0">
                <a:solidFill>
                  <a:prstClr val="black"/>
                </a:solidFill>
              </a:rPr>
              <a:t>  the </a:t>
            </a:r>
            <a:r>
              <a:rPr lang="fr-FR" sz="1400" dirty="0" err="1">
                <a:solidFill>
                  <a:prstClr val="black"/>
                </a:solidFill>
              </a:rPr>
              <a:t>origin</a:t>
            </a:r>
            <a:r>
              <a:rPr lang="fr-FR" sz="1400" dirty="0">
                <a:solidFill>
                  <a:prstClr val="black"/>
                </a:solidFill>
              </a:rPr>
              <a:t> of </a:t>
            </a:r>
            <a:r>
              <a:rPr lang="fr-FR" sz="1400" dirty="0" err="1">
                <a:solidFill>
                  <a:prstClr val="black"/>
                </a:solidFill>
              </a:rPr>
              <a:t>those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biases</a:t>
            </a:r>
            <a:endParaRPr lang="fr-FR" sz="1400" dirty="0">
              <a:solidFill>
                <a:prstClr val="black"/>
              </a:solidFill>
            </a:endParaRPr>
          </a:p>
          <a:p>
            <a:pPr lvl="0" algn="ctr"/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65422" y="2533569"/>
            <a:ext cx="5318688" cy="4585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088539" y="2589356"/>
            <a:ext cx="3416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dirty="0" err="1">
                <a:solidFill>
                  <a:prstClr val="black"/>
                </a:solidFill>
              </a:rPr>
              <a:t>statistical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tool</a:t>
            </a:r>
            <a:r>
              <a:rPr lang="fr-FR" sz="1400" dirty="0">
                <a:solidFill>
                  <a:prstClr val="black"/>
                </a:solidFill>
              </a:rPr>
              <a:t> for the profiles </a:t>
            </a:r>
            <a:r>
              <a:rPr lang="fr-FR" sz="1400" dirty="0" err="1">
                <a:solidFill>
                  <a:prstClr val="black"/>
                </a:solidFill>
              </a:rPr>
              <a:t>integration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74794" y="4820563"/>
            <a:ext cx="2905642" cy="4585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6292214" y="4820563"/>
            <a:ext cx="2321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N</a:t>
            </a:r>
            <a:r>
              <a:rPr lang="fr-FR" sz="1600" dirty="0" smtClean="0"/>
              <a:t>eural network </a:t>
            </a:r>
            <a:r>
              <a:rPr lang="fr-FR" sz="1600" dirty="0" err="1" smtClean="0"/>
              <a:t>approach</a:t>
            </a:r>
            <a:endParaRPr lang="fr-FR" sz="1600" dirty="0"/>
          </a:p>
        </p:txBody>
      </p:sp>
      <p:sp>
        <p:nvSpPr>
          <p:cNvPr id="40" name="Rectangle 39"/>
          <p:cNvSpPr/>
          <p:nvPr/>
        </p:nvSpPr>
        <p:spPr>
          <a:xfrm>
            <a:off x="-7718" y="4747426"/>
            <a:ext cx="2751578" cy="60933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78793" y="4771988"/>
            <a:ext cx="2359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Basic </a:t>
            </a:r>
            <a:r>
              <a:rPr lang="fr-FR" sz="1400" dirty="0" err="1" smtClean="0"/>
              <a:t>integration</a:t>
            </a:r>
            <a:r>
              <a:rPr lang="fr-FR" sz="1400" dirty="0" smtClean="0"/>
              <a:t> </a:t>
            </a:r>
            <a:r>
              <a:rPr lang="fr-FR" sz="1400" dirty="0" err="1" smtClean="0"/>
              <a:t>using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MW </a:t>
            </a:r>
            <a:r>
              <a:rPr lang="fr-FR" sz="1400" dirty="0" err="1" smtClean="0"/>
              <a:t>resolution</a:t>
            </a:r>
            <a:r>
              <a:rPr lang="fr-FR" sz="1400" dirty="0" smtClean="0"/>
              <a:t> as </a:t>
            </a:r>
            <a:r>
              <a:rPr lang="fr-FR" sz="1400" dirty="0" err="1" smtClean="0"/>
              <a:t>reference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471933" y="5791991"/>
            <a:ext cx="19879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Resulting</a:t>
            </a:r>
            <a:r>
              <a:rPr lang="fr-FR" dirty="0" smtClean="0"/>
              <a:t> profiles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38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763"/>
            <a:ext cx="3536156" cy="277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fr-FR" sz="2400" dirty="0" smtClean="0"/>
              <a:t>       LIDAR </a:t>
            </a:r>
            <a:r>
              <a:rPr lang="fr-FR" sz="2400" dirty="0" err="1" smtClean="0"/>
              <a:t>at</a:t>
            </a:r>
            <a:r>
              <a:rPr lang="fr-FR" sz="2400" dirty="0" smtClean="0"/>
              <a:t> OHP</a:t>
            </a:r>
          </a:p>
          <a:p>
            <a:pPr>
              <a:lnSpc>
                <a:spcPct val="70000"/>
              </a:lnSpc>
            </a:pPr>
            <a:r>
              <a:rPr lang="fr-FR" sz="2400" dirty="0" smtClean="0"/>
              <a:t>        </a:t>
            </a:r>
            <a:r>
              <a:rPr lang="en-GB" sz="2400" dirty="0" smtClean="0"/>
              <a:t>(</a:t>
            </a:r>
            <a:r>
              <a:rPr lang="en-GB" sz="2400" dirty="0"/>
              <a:t>44°N, 6°E</a:t>
            </a:r>
            <a:r>
              <a:rPr lang="en-GB" sz="2400" dirty="0" smtClean="0"/>
              <a:t>)</a:t>
            </a:r>
          </a:p>
          <a:p>
            <a:pPr>
              <a:lnSpc>
                <a:spcPct val="70000"/>
              </a:lnSpc>
            </a:pPr>
            <a:endParaRPr lang="en-GB" sz="2000" dirty="0"/>
          </a:p>
          <a:p>
            <a:pPr>
              <a:lnSpc>
                <a:spcPct val="70000"/>
              </a:lnSpc>
            </a:pPr>
            <a:endParaRPr lang="en-GB" sz="2000" dirty="0" smtClean="0"/>
          </a:p>
          <a:p>
            <a:pPr>
              <a:lnSpc>
                <a:spcPct val="70000"/>
              </a:lnSpc>
            </a:pPr>
            <a:endParaRPr lang="en-GB" sz="2000" dirty="0"/>
          </a:p>
          <a:p>
            <a:pPr>
              <a:lnSpc>
                <a:spcPct val="70000"/>
              </a:lnSpc>
            </a:pPr>
            <a:endParaRPr lang="en-GB" sz="2000" dirty="0" smtClean="0"/>
          </a:p>
          <a:p>
            <a:pPr>
              <a:lnSpc>
                <a:spcPct val="70000"/>
              </a:lnSpc>
            </a:pPr>
            <a:endParaRPr lang="fr-FR" sz="2000" dirty="0" smtClean="0"/>
          </a:p>
          <a:p>
            <a:pPr>
              <a:lnSpc>
                <a:spcPct val="70000"/>
              </a:lnSpc>
            </a:pPr>
            <a:endParaRPr lang="fr-FR" sz="2000" dirty="0"/>
          </a:p>
          <a:p>
            <a:pPr>
              <a:lnSpc>
                <a:spcPct val="70000"/>
              </a:lnSpc>
            </a:pPr>
            <a:r>
              <a:rPr lang="fr-FR" dirty="0"/>
              <a:t> </a:t>
            </a:r>
            <a:endParaRPr lang="fr-FR" dirty="0" smtClean="0"/>
          </a:p>
          <a:p>
            <a:pPr>
              <a:lnSpc>
                <a:spcPct val="70000"/>
              </a:lnSpc>
            </a:pPr>
            <a:r>
              <a:rPr lang="es-ES" b="1" dirty="0" err="1" smtClean="0">
                <a:solidFill>
                  <a:srgbClr val="FF0000"/>
                </a:solidFill>
              </a:rPr>
              <a:t>DI</a:t>
            </a:r>
            <a:r>
              <a:rPr lang="es-ES" dirty="0" err="1" smtClean="0"/>
              <a:t>fferential</a:t>
            </a:r>
            <a:r>
              <a:rPr lang="es-ES" dirty="0" smtClean="0"/>
              <a:t> </a:t>
            </a:r>
            <a:r>
              <a:rPr lang="es-ES" b="1" dirty="0" err="1">
                <a:solidFill>
                  <a:srgbClr val="FF0000"/>
                </a:solidFill>
              </a:rPr>
              <a:t>A</a:t>
            </a:r>
            <a:r>
              <a:rPr lang="es-ES" dirty="0" err="1"/>
              <a:t>bsorption</a:t>
            </a:r>
            <a:r>
              <a:rPr lang="es-ES" dirty="0"/>
              <a:t> </a:t>
            </a:r>
            <a:r>
              <a:rPr lang="es-ES" b="1" dirty="0" err="1">
                <a:solidFill>
                  <a:srgbClr val="FF0000"/>
                </a:solidFill>
              </a:rPr>
              <a:t>L</a:t>
            </a:r>
            <a:r>
              <a:rPr lang="es-ES" dirty="0" err="1"/>
              <a:t>idar</a:t>
            </a:r>
            <a:r>
              <a:rPr lang="es-ES" dirty="0"/>
              <a:t> </a:t>
            </a:r>
            <a:r>
              <a:rPr lang="es-ES" dirty="0" err="1"/>
              <a:t>technique</a:t>
            </a:r>
            <a:r>
              <a:rPr lang="es-ES" dirty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 </a:t>
            </a:r>
            <a:r>
              <a:rPr lang="es-ES" dirty="0" err="1" smtClean="0"/>
              <a:t>stratospheric</a:t>
            </a:r>
            <a:r>
              <a:rPr lang="es-ES" dirty="0" smtClean="0"/>
              <a:t> </a:t>
            </a:r>
            <a:r>
              <a:rPr lang="es-ES" dirty="0"/>
              <a:t>ozone </a:t>
            </a:r>
            <a:r>
              <a:rPr lang="es-ES" dirty="0" err="1"/>
              <a:t>measurements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6" b="4640"/>
          <a:stretch>
            <a:fillRect/>
          </a:stretch>
        </p:blipFill>
        <p:spPr bwMode="auto">
          <a:xfrm>
            <a:off x="565944" y="685801"/>
            <a:ext cx="1720056" cy="12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72244" y="2965450"/>
            <a:ext cx="270351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ü"/>
            </a:pPr>
            <a:r>
              <a:rPr lang="en-US" dirty="0" smtClean="0"/>
              <a:t>Active technique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 marL="342900" indent="-342900">
              <a:spcBef>
                <a:spcPct val="50000"/>
              </a:spcBef>
              <a:buFont typeface="Wingdings" charset="2"/>
              <a:buChar char="ü"/>
            </a:pPr>
            <a:r>
              <a:rPr lang="en-US" dirty="0" smtClean="0"/>
              <a:t>Emission of two laser radiation at </a:t>
            </a:r>
            <a:r>
              <a:rPr lang="en-US" dirty="0"/>
              <a:t>wavelengths </a:t>
            </a:r>
            <a:r>
              <a:rPr lang="en-US" dirty="0" smtClean="0"/>
              <a:t>characterized </a:t>
            </a:r>
            <a:r>
              <a:rPr lang="en-US" dirty="0"/>
              <a:t>by a different ozone absorption cross </a:t>
            </a:r>
            <a:r>
              <a:rPr lang="en-US" dirty="0" smtClean="0"/>
              <a:t>section (308nm and 355 nm)</a:t>
            </a:r>
            <a:endParaRPr lang="en-US" dirty="0" smtClean="0">
              <a:cs typeface="Times New Roman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302000" y="101600"/>
            <a:ext cx="0" cy="660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536156" y="-114300"/>
            <a:ext cx="2557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Microwave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Bern </a:t>
            </a:r>
          </a:p>
          <a:p>
            <a:r>
              <a:rPr lang="en-GB" sz="2400" dirty="0" smtClean="0"/>
              <a:t>       (</a:t>
            </a:r>
            <a:r>
              <a:rPr lang="en-GB" sz="2400" dirty="0"/>
              <a:t>47°N, 7°E)</a:t>
            </a:r>
            <a:r>
              <a:rPr lang="fr-FR" sz="2400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03600" y="2018323"/>
            <a:ext cx="2791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(</a:t>
            </a:r>
            <a:r>
              <a:rPr lang="fr-FR" dirty="0" err="1">
                <a:solidFill>
                  <a:srgbClr val="FF0000"/>
                </a:solidFill>
              </a:rPr>
              <a:t>GRO</a:t>
            </a:r>
            <a:r>
              <a:rPr lang="fr-FR" dirty="0" err="1"/>
              <a:t>und-</a:t>
            </a:r>
            <a:r>
              <a:rPr lang="fr-FR" dirty="0" err="1" smtClean="0"/>
              <a:t>based</a:t>
            </a:r>
            <a:r>
              <a:rPr lang="fr-FR" dirty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</a:t>
            </a:r>
            <a:r>
              <a:rPr lang="fr-FR" dirty="0" err="1" smtClean="0"/>
              <a:t>illimeter</a:t>
            </a:r>
            <a:r>
              <a:rPr lang="fr-FR" dirty="0" err="1"/>
              <a:t>-</a:t>
            </a:r>
            <a:r>
              <a:rPr lang="fr-FR" dirty="0" err="1" smtClean="0"/>
              <a:t>wave</a:t>
            </a:r>
            <a:r>
              <a:rPr lang="fr-FR" dirty="0"/>
              <a:t> </a:t>
            </a:r>
            <a:r>
              <a:rPr lang="fr-FR" dirty="0" smtClean="0">
                <a:solidFill>
                  <a:srgbClr val="FF0000"/>
                </a:solidFill>
              </a:rPr>
              <a:t>O</a:t>
            </a:r>
            <a:r>
              <a:rPr lang="fr-FR" dirty="0" smtClean="0"/>
              <a:t>zone </a:t>
            </a:r>
            <a:r>
              <a:rPr lang="fr-FR" dirty="0" err="1">
                <a:solidFill>
                  <a:srgbClr val="FF0000"/>
                </a:solidFill>
              </a:rPr>
              <a:t>S</a:t>
            </a:r>
            <a:r>
              <a:rPr lang="fr-FR" dirty="0" err="1"/>
              <a:t>pectrometer</a:t>
            </a:r>
            <a:r>
              <a:rPr lang="fr-FR" b="1" dirty="0"/>
              <a:t>)</a:t>
            </a:r>
            <a:endParaRPr lang="fr-FR" dirty="0"/>
          </a:p>
        </p:txBody>
      </p:sp>
      <p:pic>
        <p:nvPicPr>
          <p:cNvPr id="22" name="Image 21" descr="IMG_05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742096"/>
            <a:ext cx="1804558" cy="1188303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>
            <a:off x="6413500" y="26763"/>
            <a:ext cx="0" cy="660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P1000907_800x600"/>
          <p:cNvPicPr>
            <a:picLocks noChangeAspect="1" noChangeArrowheads="1"/>
          </p:cNvPicPr>
          <p:nvPr/>
        </p:nvPicPr>
        <p:blipFill>
          <a:blip r:embed="rId4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85801"/>
            <a:ext cx="2032000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44298" y="-121166"/>
            <a:ext cx="2394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FTIR </a:t>
            </a:r>
            <a:r>
              <a:rPr lang="fr-BE" sz="2400" dirty="0" smtClean="0"/>
              <a:t>Jungfraujoch</a:t>
            </a:r>
          </a:p>
          <a:p>
            <a:r>
              <a:rPr lang="fr-BE" sz="2400" dirty="0" smtClean="0"/>
              <a:t>     </a:t>
            </a:r>
            <a:r>
              <a:rPr lang="en-US" sz="2400" dirty="0" smtClean="0"/>
              <a:t>(</a:t>
            </a:r>
            <a:r>
              <a:rPr lang="en-GB" sz="2400" dirty="0" smtClean="0"/>
              <a:t>47</a:t>
            </a:r>
            <a:r>
              <a:rPr lang="en-GB" sz="2400" dirty="0"/>
              <a:t>°N, 8°E)</a:t>
            </a:r>
            <a:r>
              <a:rPr lang="fr-FR" sz="24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3499" y="2115657"/>
            <a:ext cx="2650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high-resolution</a:t>
            </a:r>
            <a:r>
              <a:rPr lang="fr-FR" dirty="0"/>
              <a:t> </a:t>
            </a:r>
            <a:r>
              <a:rPr lang="fr-FR" dirty="0" smtClean="0">
                <a:solidFill>
                  <a:srgbClr val="FF0000"/>
                </a:solidFill>
              </a:rPr>
              <a:t>F</a:t>
            </a:r>
            <a:r>
              <a:rPr lang="fr-FR" dirty="0" smtClean="0"/>
              <a:t>ourier  </a:t>
            </a:r>
            <a:r>
              <a:rPr lang="fr-FR" dirty="0" err="1">
                <a:solidFill>
                  <a:srgbClr val="FF0000"/>
                </a:solidFill>
              </a:rPr>
              <a:t>t</a:t>
            </a:r>
            <a:r>
              <a:rPr lang="fr-FR" dirty="0" err="1"/>
              <a:t>ransform</a:t>
            </a:r>
            <a:r>
              <a:rPr lang="fr-FR" dirty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I</a:t>
            </a:r>
            <a:r>
              <a:rPr lang="fr-FR" dirty="0" err="1" smtClean="0"/>
              <a:t>nfra</a:t>
            </a:r>
            <a:r>
              <a:rPr lang="fr-FR" dirty="0" err="1">
                <a:solidFill>
                  <a:srgbClr val="FF0000"/>
                </a:solidFill>
              </a:rPr>
              <a:t>R</a:t>
            </a:r>
            <a:r>
              <a:rPr lang="fr-FR" dirty="0" err="1" smtClean="0"/>
              <a:t>ed</a:t>
            </a:r>
            <a:r>
              <a:rPr lang="fr-FR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3536157" y="2983726"/>
            <a:ext cx="255701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ü"/>
            </a:pPr>
            <a:r>
              <a:rPr lang="en-US" dirty="0" smtClean="0"/>
              <a:t>Passive technique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 marL="342900" indent="-342900">
              <a:spcBef>
                <a:spcPct val="50000"/>
              </a:spcBef>
              <a:buFont typeface="Wingdings" charset="2"/>
              <a:buChar char="ü"/>
            </a:pPr>
            <a:r>
              <a:rPr lang="fr-FR" dirty="0" err="1"/>
              <a:t>Measures</a:t>
            </a:r>
            <a:r>
              <a:rPr lang="fr-FR" dirty="0"/>
              <a:t> the ozone transition </a:t>
            </a:r>
            <a:r>
              <a:rPr lang="fr-FR" dirty="0" err="1"/>
              <a:t>at</a:t>
            </a:r>
            <a:r>
              <a:rPr lang="fr-FR" dirty="0"/>
              <a:t> 142.175 GHz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544298" y="2958068"/>
            <a:ext cx="2501900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ü"/>
            </a:pPr>
            <a:r>
              <a:rPr lang="en-US" dirty="0" smtClean="0"/>
              <a:t>Passive technique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ü"/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sz="800" dirty="0"/>
          </a:p>
          <a:p>
            <a:pPr marL="342900" indent="-342900">
              <a:buFont typeface="Wingdings" charset="2"/>
              <a:buChar char="ü"/>
            </a:pPr>
            <a:r>
              <a:rPr lang="fr-FR" dirty="0"/>
              <a:t>The </a:t>
            </a:r>
            <a:r>
              <a:rPr lang="fr-FR" dirty="0" err="1"/>
              <a:t>measurements</a:t>
            </a:r>
            <a:r>
              <a:rPr lang="fr-FR" dirty="0"/>
              <a:t>  </a:t>
            </a:r>
            <a:r>
              <a:rPr lang="fr-FR" dirty="0" err="1"/>
              <a:t>performed</a:t>
            </a:r>
            <a:r>
              <a:rPr lang="fr-FR" dirty="0"/>
              <a:t> over a </a:t>
            </a:r>
            <a:r>
              <a:rPr lang="fr-FR" dirty="0" err="1"/>
              <a:t>wide</a:t>
            </a:r>
            <a:r>
              <a:rPr lang="fr-FR" dirty="0"/>
              <a:t> spectral range </a:t>
            </a:r>
            <a:r>
              <a:rPr lang="fr-FR" dirty="0" smtClean="0"/>
              <a:t>   (</a:t>
            </a:r>
            <a:r>
              <a:rPr lang="fr-FR" dirty="0" err="1"/>
              <a:t>around</a:t>
            </a:r>
            <a:r>
              <a:rPr lang="fr-FR" dirty="0"/>
              <a:t> 600–</a:t>
            </a:r>
          </a:p>
          <a:p>
            <a:r>
              <a:rPr lang="fr-FR" dirty="0" smtClean="0"/>
              <a:t>        4500 </a:t>
            </a:r>
            <a:r>
              <a:rPr lang="fr-FR" dirty="0"/>
              <a:t>cm</a:t>
            </a:r>
            <a:r>
              <a:rPr lang="fr-FR" b="1" dirty="0"/>
              <a:t>−</a:t>
            </a:r>
            <a:r>
              <a:rPr lang="fr-FR" dirty="0"/>
              <a:t>1 )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smtClean="0"/>
              <a:t>            	</a:t>
            </a:r>
            <a:r>
              <a:rPr lang="fr-FR" dirty="0" err="1" smtClean="0"/>
              <a:t>high</a:t>
            </a:r>
            <a:r>
              <a:rPr lang="fr-FR" dirty="0" err="1"/>
              <a:t>-resolution</a:t>
            </a:r>
            <a:r>
              <a:rPr lang="fr-FR" dirty="0"/>
              <a:t> </a:t>
            </a:r>
            <a:r>
              <a:rPr lang="fr-FR" dirty="0" smtClean="0"/>
              <a:t>	</a:t>
            </a:r>
            <a:r>
              <a:rPr lang="fr-FR" dirty="0" err="1" smtClean="0"/>
              <a:t>spectrometers</a:t>
            </a:r>
            <a:r>
              <a:rPr lang="fr-FR" dirty="0" smtClean="0"/>
              <a:t> 	</a:t>
            </a:r>
            <a:r>
              <a:rPr lang="fr-FR" dirty="0" err="1" smtClean="0"/>
              <a:t>Bruker</a:t>
            </a:r>
            <a:endParaRPr lang="fr-FR" dirty="0"/>
          </a:p>
          <a:p>
            <a:pPr marL="342900" indent="-342900">
              <a:spcBef>
                <a:spcPct val="50000"/>
              </a:spcBef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6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oup 1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127327"/>
              </p:ext>
            </p:extLst>
          </p:nvPr>
        </p:nvGraphicFramePr>
        <p:xfrm>
          <a:off x="194243" y="5183915"/>
          <a:ext cx="8808644" cy="1593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0422"/>
                <a:gridCol w="1439333"/>
                <a:gridCol w="1622778"/>
                <a:gridCol w="1815390"/>
                <a:gridCol w="1500721"/>
              </a:tblGrid>
              <a:tr h="45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Spectral range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Altitudes (km)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Resolution</a:t>
                      </a: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 km)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Precision</a:t>
                      </a: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(%)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</a:tr>
              <a:tr h="269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LIDAR (1985-2012)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UV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10-45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1-4.5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2-10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</a:tr>
              <a:tr h="317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MicroWave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(1994-2001)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UV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20-76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</a:tr>
              <a:tr h="311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FTIR (1989-2012)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IR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3.7-93.4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7-15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795" marB="46795" anchor="ctr" anchorCtr="1" horzOverflow="overflow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091" y="-56444"/>
            <a:ext cx="9144000" cy="499212"/>
          </a:xfrm>
        </p:spPr>
        <p:txBody>
          <a:bodyPr>
            <a:noAutofit/>
          </a:bodyPr>
          <a:lstStyle/>
          <a:p>
            <a:r>
              <a:rPr lang="en-US" sz="2800" dirty="0" smtClean="0"/>
              <a:t>Evaluate the validity domain of ozone profile data</a:t>
            </a:r>
            <a:endParaRPr lang="fr-FR" sz="2800" dirty="0"/>
          </a:p>
        </p:txBody>
      </p:sp>
      <p:sp>
        <p:nvSpPr>
          <p:cNvPr id="17" name="Rectangle 16"/>
          <p:cNvSpPr/>
          <p:nvPr/>
        </p:nvSpPr>
        <p:spPr>
          <a:xfrm>
            <a:off x="3745717" y="4555446"/>
            <a:ext cx="5307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 smtClean="0"/>
              <a:t>Retrieved</a:t>
            </a:r>
            <a:r>
              <a:rPr lang="fr-FR" dirty="0" smtClean="0"/>
              <a:t> profile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closed</a:t>
            </a:r>
            <a:r>
              <a:rPr lang="fr-FR" dirty="0" smtClean="0"/>
              <a:t> to the apriori </a:t>
            </a:r>
            <a:r>
              <a:rPr lang="fr-FR" dirty="0"/>
              <a:t>profile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/>
          <a:srcRect t="4394"/>
          <a:stretch/>
        </p:blipFill>
        <p:spPr>
          <a:xfrm>
            <a:off x="3341934" y="1433336"/>
            <a:ext cx="2955814" cy="3025775"/>
          </a:xfrm>
          <a:prstGeom prst="rect">
            <a:avLst/>
          </a:prstGeom>
        </p:spPr>
      </p:pic>
      <p:pic>
        <p:nvPicPr>
          <p:cNvPr id="22" name="Image 21" descr="AVK_FTI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5184" r="38425" b="2778"/>
          <a:stretch/>
        </p:blipFill>
        <p:spPr>
          <a:xfrm>
            <a:off x="6413500" y="1433336"/>
            <a:ext cx="2734486" cy="30257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892551"/>
            <a:ext cx="330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2400" dirty="0" smtClean="0"/>
              <a:t>  </a:t>
            </a:r>
            <a:r>
              <a:rPr lang="fr-FR" sz="2400" dirty="0"/>
              <a:t> </a:t>
            </a:r>
            <a:r>
              <a:rPr lang="fr-FR" sz="2400" dirty="0" smtClean="0"/>
              <a:t> </a:t>
            </a:r>
            <a:r>
              <a:rPr lang="fr-FR" dirty="0" smtClean="0"/>
              <a:t>LIDAR </a:t>
            </a:r>
            <a:r>
              <a:rPr lang="fr-FR" dirty="0" err="1" smtClean="0"/>
              <a:t>at</a:t>
            </a:r>
            <a:r>
              <a:rPr lang="fr-FR" dirty="0" smtClean="0"/>
              <a:t> OHP</a:t>
            </a:r>
            <a:endParaRPr lang="en-GB" dirty="0" smtClean="0"/>
          </a:p>
        </p:txBody>
      </p:sp>
      <p:cxnSp>
        <p:nvCxnSpPr>
          <p:cNvPr id="7" name="Connecteur droit 6"/>
          <p:cNvCxnSpPr/>
          <p:nvPr/>
        </p:nvCxnSpPr>
        <p:spPr>
          <a:xfrm>
            <a:off x="3302000" y="770773"/>
            <a:ext cx="0" cy="4154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341934" y="949974"/>
            <a:ext cx="307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Microwave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Bern</a:t>
            </a:r>
            <a:endParaRPr lang="fr-FR" dirty="0"/>
          </a:p>
        </p:txBody>
      </p:sp>
      <p:cxnSp>
        <p:nvCxnSpPr>
          <p:cNvPr id="9" name="Connecteur droit 8"/>
          <p:cNvCxnSpPr>
            <a:stCxn id="8" idx="3"/>
          </p:cNvCxnSpPr>
          <p:nvPr/>
        </p:nvCxnSpPr>
        <p:spPr>
          <a:xfrm flipH="1">
            <a:off x="6413499" y="1134640"/>
            <a:ext cx="1" cy="3324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413499" y="949974"/>
            <a:ext cx="2875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FTIR </a:t>
            </a:r>
            <a:r>
              <a:rPr lang="fr-BE" dirty="0" smtClean="0"/>
              <a:t>Jungfraujoch   </a:t>
            </a:r>
            <a:endParaRPr lang="fr-FR" dirty="0"/>
          </a:p>
        </p:txBody>
      </p:sp>
      <p:grpSp>
        <p:nvGrpSpPr>
          <p:cNvPr id="11" name="Groupe 21"/>
          <p:cNvGrpSpPr>
            <a:grpSpLocks/>
          </p:cNvGrpSpPr>
          <p:nvPr/>
        </p:nvGrpSpPr>
        <p:grpSpPr bwMode="auto">
          <a:xfrm>
            <a:off x="145091" y="1261883"/>
            <a:ext cx="2933201" cy="3380673"/>
            <a:chOff x="4483100" y="1120775"/>
            <a:chExt cx="4589463" cy="3500438"/>
          </a:xfrm>
        </p:grpSpPr>
        <p:pic>
          <p:nvPicPr>
            <p:cNvPr id="12" name="Picture 5" descr="C:\Documents and Settings\sg\Mes documents\Images_Habil\LIDARfig2np.ep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6" t="6361" r="12091" b="53716"/>
            <a:stretch>
              <a:fillRect/>
            </a:stretch>
          </p:blipFill>
          <p:spPr bwMode="auto">
            <a:xfrm>
              <a:off x="4483100" y="1120775"/>
              <a:ext cx="4589463" cy="35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8"/>
            <p:cNvSpPr txBox="1">
              <a:spLocks noChangeArrowheads="1"/>
            </p:cNvSpPr>
            <p:nvPr/>
          </p:nvSpPr>
          <p:spPr bwMode="auto">
            <a:xfrm>
              <a:off x="6966083" y="2682778"/>
              <a:ext cx="1071563" cy="246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fr-FR" sz="1000"/>
            </a:p>
          </p:txBody>
        </p:sp>
        <p:sp>
          <p:nvSpPr>
            <p:cNvPr id="14" name="ZoneTexte 20"/>
            <p:cNvSpPr txBox="1">
              <a:spLocks noChangeArrowheads="1"/>
            </p:cNvSpPr>
            <p:nvPr/>
          </p:nvSpPr>
          <p:spPr bwMode="auto">
            <a:xfrm>
              <a:off x="5857875" y="3160556"/>
              <a:ext cx="1285875" cy="246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fr-FR" sz="1000"/>
            </a:p>
          </p:txBody>
        </p:sp>
        <p:sp>
          <p:nvSpPr>
            <p:cNvPr id="15" name="ZoneTexte 22"/>
            <p:cNvSpPr txBox="1">
              <a:spLocks noChangeArrowheads="1"/>
            </p:cNvSpPr>
            <p:nvPr/>
          </p:nvSpPr>
          <p:spPr bwMode="auto">
            <a:xfrm>
              <a:off x="6215062" y="3732056"/>
              <a:ext cx="714375" cy="246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fr-FR" sz="10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26481" y="540324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</a:t>
            </a:r>
            <a:r>
              <a:rPr lang="fr-FR" b="1" dirty="0" smtClean="0"/>
              <a:t>ctive </a:t>
            </a:r>
            <a:r>
              <a:rPr lang="fr-FR" b="1" dirty="0" err="1" smtClean="0"/>
              <a:t>remote</a:t>
            </a:r>
            <a:r>
              <a:rPr lang="fr-FR" b="1" dirty="0" smtClean="0"/>
              <a:t> </a:t>
            </a:r>
            <a:r>
              <a:rPr lang="fr-FR" b="1" dirty="0" err="1" smtClean="0"/>
              <a:t>sensing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20" name="Rectangle 19"/>
          <p:cNvSpPr/>
          <p:nvPr/>
        </p:nvSpPr>
        <p:spPr>
          <a:xfrm>
            <a:off x="5230123" y="550220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</a:t>
            </a:r>
            <a:r>
              <a:rPr lang="fr-FR" b="1" dirty="0" smtClean="0"/>
              <a:t>assive </a:t>
            </a:r>
            <a:r>
              <a:rPr lang="fr-FR" b="1" dirty="0" err="1" smtClean="0"/>
              <a:t>remote</a:t>
            </a:r>
            <a:r>
              <a:rPr lang="fr-FR" b="1" dirty="0" smtClean="0"/>
              <a:t> </a:t>
            </a:r>
            <a:r>
              <a:rPr lang="fr-FR" b="1" dirty="0" err="1" smtClean="0"/>
              <a:t>sensing</a:t>
            </a:r>
            <a:r>
              <a:rPr lang="fr-FR" b="1" dirty="0" smtClean="0"/>
              <a:t> </a:t>
            </a:r>
            <a:endParaRPr lang="fr-FR" b="1" dirty="0"/>
          </a:p>
        </p:txBody>
      </p:sp>
      <p:cxnSp>
        <p:nvCxnSpPr>
          <p:cNvPr id="21" name="Straight Connector 13"/>
          <p:cNvCxnSpPr/>
          <p:nvPr/>
        </p:nvCxnSpPr>
        <p:spPr>
          <a:xfrm flipH="1">
            <a:off x="1172584" y="445012"/>
            <a:ext cx="3766287" cy="297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4"/>
          <p:cNvCxnSpPr/>
          <p:nvPr/>
        </p:nvCxnSpPr>
        <p:spPr>
          <a:xfrm rot="10800000">
            <a:off x="4831976" y="445013"/>
            <a:ext cx="31197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63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1193089" y="2032725"/>
            <a:ext cx="6792780" cy="3721405"/>
            <a:chOff x="614538" y="494626"/>
            <a:chExt cx="6792780" cy="4242474"/>
          </a:xfrm>
        </p:grpSpPr>
        <p:sp>
          <p:nvSpPr>
            <p:cNvPr id="4" name="Rectangle 3"/>
            <p:cNvSpPr/>
            <p:nvPr/>
          </p:nvSpPr>
          <p:spPr>
            <a:xfrm>
              <a:off x="2607149" y="1612900"/>
              <a:ext cx="444500" cy="2971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55988" y="1473199"/>
              <a:ext cx="454824" cy="2506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 rot="16200000">
              <a:off x="2518250" y="259081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FTIR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 rot="16200000">
              <a:off x="1903587" y="2578112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LIDAR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7849" y="983060"/>
              <a:ext cx="444500" cy="26679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 rot="16200000">
              <a:off x="3038456" y="2565412"/>
              <a:ext cx="587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MW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7049" y="1689100"/>
              <a:ext cx="444500" cy="2971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 rot="16200000">
              <a:off x="4258150" y="266701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FTIR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67749" y="983060"/>
              <a:ext cx="444500" cy="27441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 rot="16200000">
              <a:off x="4778356" y="2641612"/>
              <a:ext cx="587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MW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24255" y="1765300"/>
              <a:ext cx="444500" cy="2971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0488" y="1625599"/>
              <a:ext cx="454824" cy="2506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 rot="16200000">
              <a:off x="6735356" y="274321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FTIR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 rot="16200000">
              <a:off x="6158087" y="2730512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LIDAR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022949" y="647700"/>
              <a:ext cx="1133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Ideal</a:t>
              </a:r>
              <a:r>
                <a:rPr lang="fr-FR" dirty="0" smtClean="0"/>
                <a:t> Case</a:t>
              </a:r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001209" y="617856"/>
              <a:ext cx="1646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The  </a:t>
              </a:r>
              <a:r>
                <a:rPr lang="fr-FR" dirty="0" err="1" smtClean="0"/>
                <a:t>most</a:t>
              </a:r>
              <a:r>
                <a:rPr lang="fr-FR" dirty="0" smtClean="0"/>
                <a:t> </a:t>
              </a:r>
              <a:r>
                <a:rPr lang="fr-FR" dirty="0" err="1" smtClean="0"/>
                <a:t>likely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938083" y="651828"/>
              <a:ext cx="1469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The </a:t>
              </a:r>
              <a:r>
                <a:rPr lang="fr-FR" dirty="0" err="1" smtClean="0"/>
                <a:t>less</a:t>
              </a:r>
              <a:r>
                <a:rPr lang="fr-FR" dirty="0" smtClean="0"/>
                <a:t> </a:t>
              </a:r>
              <a:r>
                <a:rPr lang="fr-FR" dirty="0" err="1" smtClean="0"/>
                <a:t>likely</a:t>
              </a:r>
              <a:endParaRPr lang="fr-FR" dirty="0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V="1">
              <a:off x="951088" y="689840"/>
              <a:ext cx="0" cy="3881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614538" y="494626"/>
              <a:ext cx="342900" cy="367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Z</a:t>
              </a:r>
              <a:endParaRPr lang="fr-FR" dirty="0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819150" y="4284094"/>
              <a:ext cx="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881238" y="3979294"/>
              <a:ext cx="1460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895350" y="4601594"/>
              <a:ext cx="1460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893938" y="1617094"/>
              <a:ext cx="1460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871713" y="932260"/>
              <a:ext cx="1460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1040434" y="709494"/>
              <a:ext cx="760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60 km</a:t>
              </a:r>
              <a:endParaRPr lang="fr-FR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091234" y="4367768"/>
              <a:ext cx="643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5 km</a:t>
              </a:r>
              <a:endParaRPr lang="fr-FR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91234" y="3738880"/>
              <a:ext cx="760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10 km</a:t>
              </a:r>
              <a:endParaRPr lang="fr-FR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076703" y="1395968"/>
              <a:ext cx="760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40 km</a:t>
              </a:r>
              <a:endParaRPr lang="fr-FR" dirty="0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-388223" y="-101600"/>
            <a:ext cx="98751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/>
                <a:cs typeface="Times New Roman"/>
              </a:rPr>
              <a:t>	</a:t>
            </a:r>
            <a:r>
              <a:rPr lang="fr-FR" sz="2800" dirty="0" smtClean="0">
                <a:cs typeface="Times New Roman"/>
              </a:rPr>
              <a:t>Construction of the future </a:t>
            </a:r>
            <a:r>
              <a:rPr lang="fr-FR" sz="2800" dirty="0" err="1" smtClean="0">
                <a:cs typeface="Times New Roman"/>
              </a:rPr>
              <a:t>database</a:t>
            </a:r>
            <a:r>
              <a:rPr lang="fr-FR" sz="2800" dirty="0" smtClean="0">
                <a:cs typeface="Times New Roman"/>
              </a:rPr>
              <a:t> </a:t>
            </a:r>
            <a:r>
              <a:rPr lang="fr-FR" sz="2800" dirty="0" err="1" smtClean="0">
                <a:cs typeface="Times New Roman"/>
              </a:rPr>
              <a:t>from</a:t>
            </a:r>
            <a:r>
              <a:rPr lang="fr-FR" sz="2800" dirty="0" smtClean="0">
                <a:cs typeface="Times New Roman"/>
              </a:rPr>
              <a:t> 2003 </a:t>
            </a:r>
            <a:r>
              <a:rPr lang="fr-FR" sz="2800" dirty="0" err="1" smtClean="0">
                <a:cs typeface="Times New Roman"/>
              </a:rPr>
              <a:t>until</a:t>
            </a:r>
            <a:r>
              <a:rPr lang="fr-FR" sz="2800" dirty="0">
                <a:cs typeface="Times New Roman"/>
              </a:rPr>
              <a:t> </a:t>
            </a:r>
            <a:r>
              <a:rPr lang="fr-FR" sz="2800" dirty="0" err="1" smtClean="0">
                <a:cs typeface="Times New Roman"/>
              </a:rPr>
              <a:t>now</a:t>
            </a:r>
            <a:endParaRPr lang="fr-FR" sz="280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187769"/>
              </p:ext>
            </p:extLst>
          </p:nvPr>
        </p:nvGraphicFramePr>
        <p:xfrm>
          <a:off x="1905818" y="524946"/>
          <a:ext cx="5746749" cy="1341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9874"/>
                <a:gridCol w="1841500"/>
                <a:gridCol w="2365375"/>
              </a:tblGrid>
              <a:tr h="299708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Occurence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Temporal </a:t>
                      </a:r>
                      <a:r>
                        <a:rPr lang="fr-FR" sz="1600" dirty="0" err="1" smtClean="0"/>
                        <a:t>resolution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791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LIDAR</a:t>
                      </a:r>
                      <a:endParaRPr lang="fr-FR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Clear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sky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Every</a:t>
                      </a:r>
                      <a:r>
                        <a:rPr lang="fr-FR" sz="1600" dirty="0" smtClean="0"/>
                        <a:t> night</a:t>
                      </a:r>
                      <a:r>
                        <a:rPr lang="fr-FR" sz="1600" baseline="0" dirty="0" smtClean="0"/>
                        <a:t> (4 </a:t>
                      </a:r>
                      <a:r>
                        <a:rPr lang="fr-FR" sz="1600" baseline="0" dirty="0" err="1" smtClean="0"/>
                        <a:t>hours</a:t>
                      </a:r>
                      <a:r>
                        <a:rPr lang="fr-FR" sz="1600" baseline="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</a:tr>
              <a:tr h="23451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Microwave</a:t>
                      </a:r>
                      <a:endParaRPr lang="fr-FR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Every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day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Every</a:t>
                      </a:r>
                      <a:r>
                        <a:rPr lang="fr-FR" sz="1600" dirty="0" smtClean="0"/>
                        <a:t> 2 </a:t>
                      </a:r>
                      <a:r>
                        <a:rPr lang="fr-FR" sz="1600" dirty="0" err="1" smtClean="0"/>
                        <a:t>hours</a:t>
                      </a:r>
                      <a:r>
                        <a:rPr lang="fr-FR" sz="1600" dirty="0" smtClean="0"/>
                        <a:t> </a:t>
                      </a:r>
                      <a:endParaRPr lang="fr-FR" sz="1600" dirty="0"/>
                    </a:p>
                  </a:txBody>
                  <a:tcPr/>
                </a:tc>
              </a:tr>
              <a:tr h="16875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FTIR</a:t>
                      </a:r>
                      <a:endParaRPr lang="fr-FR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1-2 per </a:t>
                      </a:r>
                      <a:r>
                        <a:rPr lang="fr-FR" sz="1600" dirty="0" err="1" smtClean="0"/>
                        <a:t>day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Every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morning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87662"/>
              </p:ext>
            </p:extLst>
          </p:nvPr>
        </p:nvGraphicFramePr>
        <p:xfrm>
          <a:off x="1959319" y="5942367"/>
          <a:ext cx="649237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534"/>
                <a:gridCol w="2187296"/>
                <a:gridCol w="2151543"/>
              </a:tblGrid>
              <a:tr h="53532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284 profiles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(32 profiles/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000000"/>
                          </a:solidFill>
                        </a:rPr>
                        <a:t>yr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850 profiles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(95 profiles/ </a:t>
                      </a:r>
                      <a:r>
                        <a:rPr lang="fr-FR" sz="1600" dirty="0" err="1" smtClean="0">
                          <a:solidFill>
                            <a:srgbClr val="000000"/>
                          </a:solidFill>
                        </a:rPr>
                        <a:t>yr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390 profiles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(44 profiles/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000000"/>
                          </a:solidFill>
                        </a:rPr>
                        <a:t>yr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45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36962" y="-63500"/>
            <a:ext cx="940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O</a:t>
            </a:r>
            <a:r>
              <a:rPr lang="fr-FR" sz="2000" baseline="-25000" dirty="0" smtClean="0"/>
              <a:t>3</a:t>
            </a:r>
            <a:r>
              <a:rPr lang="fr-FR" sz="2000" dirty="0" smtClean="0"/>
              <a:t> </a:t>
            </a:r>
            <a:r>
              <a:rPr lang="fr-FR" sz="2000" dirty="0" err="1" smtClean="0"/>
              <a:t>monthly</a:t>
            </a:r>
            <a:r>
              <a:rPr lang="fr-FR" sz="2000" dirty="0" smtClean="0"/>
              <a:t> </a:t>
            </a:r>
            <a:r>
              <a:rPr lang="fr-FR" sz="2000" dirty="0" err="1" smtClean="0"/>
              <a:t>mean</a:t>
            </a:r>
            <a:r>
              <a:rPr lang="fr-FR" sz="2000" dirty="0" smtClean="0"/>
              <a:t> times </a:t>
            </a:r>
            <a:r>
              <a:rPr lang="fr-FR" sz="2000" dirty="0" err="1" smtClean="0"/>
              <a:t>series</a:t>
            </a:r>
            <a:r>
              <a:rPr lang="fr-FR" sz="2000" dirty="0" smtClean="0"/>
              <a:t> of LIDAR, MW and FTIR profiles (</a:t>
            </a:r>
            <a:r>
              <a:rPr lang="fr-FR" sz="2000" dirty="0" err="1" smtClean="0"/>
              <a:t>Coincident</a:t>
            </a:r>
            <a:r>
              <a:rPr lang="fr-FR" sz="2000" dirty="0" smtClean="0"/>
              <a:t> date)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676400" y="6519446"/>
            <a:ext cx="608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Altitude of the </a:t>
            </a:r>
            <a:r>
              <a:rPr lang="fr-FR" sz="1600" dirty="0" err="1"/>
              <a:t>m</a:t>
            </a:r>
            <a:r>
              <a:rPr lang="fr-FR" sz="1600" dirty="0" err="1" smtClean="0"/>
              <a:t>aximun</a:t>
            </a:r>
            <a:r>
              <a:rPr lang="fr-FR" sz="1600" dirty="0" smtClean="0"/>
              <a:t>  O3 </a:t>
            </a:r>
            <a:r>
              <a:rPr lang="fr-FR" sz="1600" dirty="0" err="1" smtClean="0"/>
              <a:t>less</a:t>
            </a:r>
            <a:r>
              <a:rPr lang="fr-FR" sz="1600" dirty="0" smtClean="0"/>
              <a:t> </a:t>
            </a:r>
            <a:r>
              <a:rPr lang="fr-FR" sz="1600" dirty="0" err="1" smtClean="0"/>
              <a:t>pronounced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MW </a:t>
            </a:r>
            <a:r>
              <a:rPr lang="fr-FR" sz="1600" dirty="0" err="1" smtClean="0"/>
              <a:t>measurements</a:t>
            </a:r>
            <a:endParaRPr lang="fr-FR" sz="1600" dirty="0"/>
          </a:p>
        </p:txBody>
      </p:sp>
      <p:pic>
        <p:nvPicPr>
          <p:cNvPr id="17" name="Image 16" descr="lidar_degra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9028"/>
          <a:stretch/>
        </p:blipFill>
        <p:spPr>
          <a:xfrm>
            <a:off x="825500" y="547451"/>
            <a:ext cx="7480300" cy="151759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-12700" y="309602"/>
            <a:ext cx="678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LIDAR </a:t>
            </a:r>
            <a:r>
              <a:rPr lang="en-GB" sz="1600" dirty="0" smtClean="0"/>
              <a:t> 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19" name="Image 18" descr="lidar_av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r="9584"/>
          <a:stretch/>
        </p:blipFill>
        <p:spPr>
          <a:xfrm>
            <a:off x="825500" y="2066827"/>
            <a:ext cx="7480300" cy="141297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-17036" y="1841500"/>
            <a:ext cx="15723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LIDAR </a:t>
            </a:r>
            <a:r>
              <a:rPr lang="fr-FR" sz="1600" dirty="0" err="1" smtClean="0"/>
              <a:t>smoothed</a:t>
            </a:r>
            <a:r>
              <a:rPr lang="fr-FR" sz="1600" dirty="0" smtClean="0"/>
              <a:t>  </a:t>
            </a:r>
            <a:endParaRPr lang="fr-FR" sz="1600" dirty="0"/>
          </a:p>
          <a:p>
            <a:endParaRPr lang="fr-FR" dirty="0"/>
          </a:p>
        </p:txBody>
      </p:sp>
      <p:pic>
        <p:nvPicPr>
          <p:cNvPr id="21" name="Image 20" descr="micr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r="8493"/>
          <a:stretch/>
        </p:blipFill>
        <p:spPr>
          <a:xfrm>
            <a:off x="825500" y="3467100"/>
            <a:ext cx="7580010" cy="156627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7779" y="3340100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MW</a:t>
            </a:r>
            <a:endParaRPr lang="fr-FR" sz="1600" dirty="0"/>
          </a:p>
        </p:txBody>
      </p:sp>
      <p:pic>
        <p:nvPicPr>
          <p:cNvPr id="26" name="Image 25" descr="FTIR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9028"/>
          <a:stretch/>
        </p:blipFill>
        <p:spPr>
          <a:xfrm>
            <a:off x="825500" y="5033376"/>
            <a:ext cx="7480300" cy="144796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8100" y="4834523"/>
            <a:ext cx="542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FTIR 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6742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9160" y="-57090"/>
            <a:ext cx="7189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FR" sz="2000" dirty="0" err="1" smtClean="0">
                <a:solidFill>
                  <a:prstClr val="black"/>
                </a:solidFill>
              </a:rPr>
              <a:t>Comparison</a:t>
            </a:r>
            <a:r>
              <a:rPr lang="fr-FR" sz="2000" dirty="0" smtClean="0">
                <a:solidFill>
                  <a:prstClr val="black"/>
                </a:solidFill>
              </a:rPr>
              <a:t> of the times </a:t>
            </a:r>
            <a:r>
              <a:rPr lang="fr-FR" sz="2000" dirty="0" err="1">
                <a:solidFill>
                  <a:prstClr val="black"/>
                </a:solidFill>
              </a:rPr>
              <a:t>series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smtClean="0">
                <a:solidFill>
                  <a:prstClr val="black"/>
                </a:solidFill>
              </a:rPr>
              <a:t>, MW as </a:t>
            </a:r>
            <a:r>
              <a:rPr lang="fr-FR" sz="2000" dirty="0" err="1" smtClean="0">
                <a:solidFill>
                  <a:prstClr val="black"/>
                </a:solidFill>
              </a:rPr>
              <a:t>reference</a:t>
            </a:r>
            <a:r>
              <a:rPr lang="fr-FR" sz="2000" dirty="0" smtClean="0">
                <a:solidFill>
                  <a:prstClr val="black"/>
                </a:solidFill>
              </a:rPr>
              <a:t> (</a:t>
            </a:r>
            <a:r>
              <a:rPr lang="fr-FR" sz="2000" dirty="0" err="1">
                <a:solidFill>
                  <a:prstClr val="black"/>
                </a:solidFill>
              </a:rPr>
              <a:t>Coincident</a:t>
            </a:r>
            <a:r>
              <a:rPr lang="fr-FR" sz="2000" dirty="0">
                <a:solidFill>
                  <a:prstClr val="black"/>
                </a:solidFill>
              </a:rPr>
              <a:t> date)</a:t>
            </a:r>
          </a:p>
        </p:txBody>
      </p:sp>
      <p:pic>
        <p:nvPicPr>
          <p:cNvPr id="10" name="Image 9" descr="diff_lidar_MW_time_serie_new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762000" y="457200"/>
            <a:ext cx="7620000" cy="1722398"/>
          </a:xfrm>
          <a:prstGeom prst="rect">
            <a:avLst/>
          </a:prstGeom>
        </p:spPr>
      </p:pic>
      <p:pic>
        <p:nvPicPr>
          <p:cNvPr id="11" name="Image 10" descr="diff_lidar_avk_MW_time_serie_new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7362"/>
          <a:stretch/>
        </p:blipFill>
        <p:spPr>
          <a:xfrm>
            <a:off x="762000" y="2179598"/>
            <a:ext cx="7708900" cy="18669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934840" y="5972394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charset="2"/>
              <a:buChar char="§"/>
            </a:pPr>
            <a:r>
              <a:rPr lang="fr-FR" dirty="0" err="1" smtClean="0"/>
              <a:t>Bias</a:t>
            </a:r>
            <a:r>
              <a:rPr lang="fr-FR" dirty="0" smtClean="0"/>
              <a:t> more </a:t>
            </a:r>
            <a:r>
              <a:rPr lang="fr-FR" dirty="0" err="1" smtClean="0"/>
              <a:t>pronou</a:t>
            </a:r>
            <a:r>
              <a:rPr lang="fr-FR" dirty="0" err="1"/>
              <a:t>n</a:t>
            </a:r>
            <a:r>
              <a:rPr lang="fr-FR" dirty="0" err="1" smtClean="0"/>
              <a:t>ced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unsmoothed</a:t>
            </a:r>
            <a:r>
              <a:rPr lang="fr-FR" dirty="0" smtClean="0"/>
              <a:t> LIDAR data  </a:t>
            </a:r>
          </a:p>
          <a:p>
            <a:pPr marL="285750" indent="-285750" algn="ctr">
              <a:buFont typeface="Wingdings" charset="2"/>
              <a:buChar char="§"/>
            </a:pPr>
            <a:r>
              <a:rPr lang="fr-FR" dirty="0" err="1" smtClean="0"/>
              <a:t>Seasonal</a:t>
            </a:r>
            <a:r>
              <a:rPr lang="fr-FR" dirty="0" smtClean="0"/>
              <a:t> variation of the </a:t>
            </a:r>
            <a:r>
              <a:rPr lang="fr-FR" dirty="0" err="1" smtClean="0"/>
              <a:t>difference</a:t>
            </a:r>
            <a:r>
              <a:rPr lang="fr-FR" dirty="0" smtClean="0"/>
              <a:t>  </a:t>
            </a:r>
            <a:r>
              <a:rPr lang="fr-FR" dirty="0" err="1" smtClean="0"/>
              <a:t>above</a:t>
            </a:r>
            <a:r>
              <a:rPr lang="fr-FR" dirty="0" smtClean="0"/>
              <a:t> 35 km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834270" y="343020"/>
            <a:ext cx="1318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LIDAR - MW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15170" y="2190592"/>
            <a:ext cx="23262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LIDAR </a:t>
            </a:r>
            <a:r>
              <a:rPr lang="fr-FR" dirty="0" err="1" smtClean="0"/>
              <a:t>smoothed</a:t>
            </a:r>
            <a:r>
              <a:rPr lang="fr-FR" dirty="0" smtClean="0"/>
              <a:t> - MW</a:t>
            </a:r>
            <a:endParaRPr lang="fr-FR" dirty="0"/>
          </a:p>
        </p:txBody>
      </p:sp>
      <p:pic>
        <p:nvPicPr>
          <p:cNvPr id="18" name="Image 17" descr="diff_FTIR_MW_time_serie_new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r="6702"/>
          <a:stretch/>
        </p:blipFill>
        <p:spPr>
          <a:xfrm>
            <a:off x="762000" y="4046498"/>
            <a:ext cx="7708900" cy="183684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971309" y="4046498"/>
            <a:ext cx="11122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FTIR- MW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71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-25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Origine of </a:t>
            </a:r>
            <a:r>
              <a:rPr lang="fr-FR" sz="2000" dirty="0" err="1"/>
              <a:t>b</a:t>
            </a:r>
            <a:r>
              <a:rPr lang="fr-FR" sz="2000" dirty="0" err="1" smtClean="0"/>
              <a:t>ias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FTIR and MW = apriori profiles ?</a:t>
            </a:r>
            <a:endParaRPr lang="fr-FR" sz="2000" dirty="0"/>
          </a:p>
        </p:txBody>
      </p:sp>
      <p:pic>
        <p:nvPicPr>
          <p:cNvPr id="3" name="Image 2" descr="Layout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710"/>
            <a:ext cx="4077641" cy="32574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05100" y="685800"/>
            <a:ext cx="5080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26084"/>
              </p:ext>
            </p:extLst>
          </p:nvPr>
        </p:nvGraphicFramePr>
        <p:xfrm>
          <a:off x="4254500" y="461070"/>
          <a:ext cx="4889500" cy="252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374900"/>
              </a:tblGrid>
              <a:tr h="252343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 FTIR</a:t>
                      </a:r>
                    </a:p>
                    <a:p>
                      <a:pPr algn="ctr"/>
                      <a:endParaRPr lang="fr-FR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Yearly climatology  between 1995 -1999 (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Barret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et al., 2003)</a:t>
                      </a:r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Above 3.6 km up to 23 km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ozone soundings at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Payerne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6.95°N; 46.80°E) </a:t>
                      </a:r>
                    </a:p>
                    <a:p>
                      <a:pPr marL="285750" indent="-285750" algn="ctr">
                        <a:buFont typeface="Arial"/>
                        <a:buChar char="•"/>
                      </a:pP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profile up to 70 km : the microwave data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MW</a:t>
                      </a:r>
                    </a:p>
                    <a:p>
                      <a:pPr algn="ctr"/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</a:rPr>
                        <a:t>climatology</a:t>
                      </a:r>
                      <a:endParaRPr lang="fr-F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ECMWF 1994-2012</a:t>
                      </a:r>
                    </a:p>
                    <a:p>
                      <a:pPr algn="ctr"/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</a:rPr>
                        <a:t>Lower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20hpa</a:t>
                      </a:r>
                    </a:p>
                    <a:p>
                      <a:pPr algn="ctr"/>
                      <a:endParaRPr lang="fr-F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AURA_MLS 2005_2012</a:t>
                      </a:r>
                    </a:p>
                    <a:p>
                      <a:pPr algn="ctr"/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</a:rPr>
                        <a:t>Higher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20 </a:t>
                      </a: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</a:rPr>
                        <a:t>hpa</a:t>
                      </a:r>
                      <a:endParaRPr lang="fr-FR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32510" y="412810"/>
            <a:ext cx="1584087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Apriori </a:t>
            </a:r>
            <a:r>
              <a:rPr lang="fr-FR" dirty="0"/>
              <a:t>profiles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7000" y="37460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Correction of FTIR apriori profiles</a:t>
            </a:r>
            <a:endParaRPr lang="fr-FR" dirty="0"/>
          </a:p>
        </p:txBody>
      </p:sp>
      <p:pic>
        <p:nvPicPr>
          <p:cNvPr id="8" name="Image 7" descr="new_diff_FTIT_MW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r="6790"/>
          <a:stretch/>
        </p:blipFill>
        <p:spPr>
          <a:xfrm>
            <a:off x="914400" y="5032444"/>
            <a:ext cx="7735711" cy="1362065"/>
          </a:xfrm>
          <a:prstGeom prst="rect">
            <a:avLst/>
          </a:prstGeom>
        </p:spPr>
      </p:pic>
      <p:pic>
        <p:nvPicPr>
          <p:cNvPr id="9" name="Image 8" descr="diff_FTIR_MW_time_serie_new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6651"/>
          <a:stretch/>
        </p:blipFill>
        <p:spPr>
          <a:xfrm>
            <a:off x="914400" y="3797300"/>
            <a:ext cx="7735711" cy="131134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346200" y="3924300"/>
            <a:ext cx="81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Before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346200" y="5067300"/>
            <a:ext cx="65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After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034809" y="3805198"/>
            <a:ext cx="11122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FTIR- MW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755900" y="6413618"/>
            <a:ext cx="479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 more </a:t>
            </a:r>
            <a:r>
              <a:rPr lang="fr-FR" dirty="0" err="1" smtClean="0"/>
              <a:t>seasonal</a:t>
            </a:r>
            <a:r>
              <a:rPr lang="fr-FR" dirty="0" smtClean="0"/>
              <a:t> variation of the </a:t>
            </a:r>
            <a:r>
              <a:rPr lang="fr-FR" dirty="0" err="1" smtClean="0"/>
              <a:t>differences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737167" y="3160356"/>
            <a:ext cx="5997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MW </a:t>
            </a:r>
            <a:r>
              <a:rPr lang="fr-FR" sz="1400" dirty="0" err="1" smtClean="0"/>
              <a:t>winter</a:t>
            </a:r>
            <a:r>
              <a:rPr lang="fr-FR" sz="1400" dirty="0" smtClean="0"/>
              <a:t> profile </a:t>
            </a:r>
            <a:r>
              <a:rPr lang="fr-FR" sz="1400" dirty="0" err="1" smtClean="0"/>
              <a:t>systematicaly</a:t>
            </a:r>
            <a:r>
              <a:rPr lang="fr-FR" sz="1400" dirty="0" smtClean="0"/>
              <a:t> </a:t>
            </a:r>
            <a:r>
              <a:rPr lang="fr-FR" sz="1400" dirty="0" err="1" smtClean="0"/>
              <a:t>lower</a:t>
            </a:r>
            <a:r>
              <a:rPr lang="fr-FR" sz="1400" dirty="0" smtClean="0"/>
              <a:t> </a:t>
            </a:r>
            <a:r>
              <a:rPr lang="fr-FR" sz="1400" dirty="0" err="1" smtClean="0"/>
              <a:t>than</a:t>
            </a:r>
            <a:r>
              <a:rPr lang="fr-FR" sz="1400" dirty="0" smtClean="0"/>
              <a:t> FTIR= </a:t>
            </a:r>
            <a:r>
              <a:rPr lang="fr-FR" sz="1400" dirty="0" err="1" smtClean="0"/>
              <a:t>origin</a:t>
            </a:r>
            <a:r>
              <a:rPr lang="fr-FR" sz="1400" dirty="0" smtClean="0"/>
              <a:t> of the </a:t>
            </a:r>
            <a:r>
              <a:rPr lang="fr-FR" sz="1400" dirty="0" err="1" smtClean="0"/>
              <a:t>season</a:t>
            </a:r>
            <a:r>
              <a:rPr lang="fr-FR" sz="1400" dirty="0" smtClean="0"/>
              <a:t> variation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28027" y="3506232"/>
            <a:ext cx="799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Modification of FTIR apriori profiles (correction of the </a:t>
            </a:r>
            <a:r>
              <a:rPr lang="fr-FR" dirty="0" err="1" smtClean="0"/>
              <a:t>bias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apriori profiles)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83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-1" y="-30010"/>
            <a:ext cx="906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</a:t>
            </a:r>
            <a:r>
              <a:rPr lang="fr-FR" sz="2400" dirty="0" smtClean="0"/>
              <a:t>rigin of the </a:t>
            </a:r>
            <a:r>
              <a:rPr lang="fr-FR" sz="2400" dirty="0" err="1" smtClean="0"/>
              <a:t>biases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err="1" smtClean="0"/>
              <a:t>each</a:t>
            </a:r>
            <a:r>
              <a:rPr lang="fr-FR" sz="2400" dirty="0" smtClean="0"/>
              <a:t> stations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07756"/>
            <a:ext cx="791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Origine of the </a:t>
            </a:r>
            <a:r>
              <a:rPr lang="fr-FR" dirty="0" err="1"/>
              <a:t>B</a:t>
            </a:r>
            <a:r>
              <a:rPr lang="fr-FR" dirty="0" err="1" smtClean="0"/>
              <a:t>ias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FTIR and MW: instrumental</a:t>
            </a:r>
          </a:p>
          <a:p>
            <a:r>
              <a:rPr lang="fr-FR" dirty="0" smtClean="0"/>
              <a:t>Origine of the </a:t>
            </a:r>
            <a:r>
              <a:rPr lang="fr-FR" dirty="0" err="1" smtClean="0"/>
              <a:t>Bias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OHP and Bern/Jungfrauch : air mass  ?</a:t>
            </a:r>
          </a:p>
        </p:txBody>
      </p:sp>
      <p:pic>
        <p:nvPicPr>
          <p:cNvPr id="9" name="Image 8" descr="untit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5462" r="8211"/>
          <a:stretch/>
        </p:blipFill>
        <p:spPr>
          <a:xfrm>
            <a:off x="237062" y="2172728"/>
            <a:ext cx="4325444" cy="3100065"/>
          </a:xfrm>
          <a:prstGeom prst="rect">
            <a:avLst/>
          </a:prstGeom>
        </p:spPr>
      </p:pic>
      <p:pic>
        <p:nvPicPr>
          <p:cNvPr id="12" name="Image 11" descr="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06" y="2172730"/>
            <a:ext cx="4581494" cy="310006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0" y="1624698"/>
            <a:ext cx="462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Air Mass  </a:t>
            </a:r>
            <a:r>
              <a:rPr lang="fr-FR" sz="1600" dirty="0" err="1" smtClean="0"/>
              <a:t>above</a:t>
            </a:r>
            <a:r>
              <a:rPr lang="fr-FR" sz="1600" dirty="0" smtClean="0"/>
              <a:t> OHP and Bern : altitude range ( 325- 950 K) for one </a:t>
            </a:r>
            <a:r>
              <a:rPr lang="fr-FR" sz="1600" dirty="0" err="1" smtClean="0"/>
              <a:t>day</a:t>
            </a:r>
            <a:r>
              <a:rPr lang="fr-FR" sz="1600" dirty="0" smtClean="0"/>
              <a:t> </a:t>
            </a:r>
            <a:r>
              <a:rPr lang="fr-FR" sz="1600" dirty="0"/>
              <a:t> </a:t>
            </a:r>
            <a:r>
              <a:rPr lang="fr-FR" sz="1600" dirty="0" smtClean="0"/>
              <a:t>in </a:t>
            </a:r>
            <a:r>
              <a:rPr lang="fr-FR" sz="1600" dirty="0" err="1" smtClean="0"/>
              <a:t>January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220714" y="1634605"/>
            <a:ext cx="36421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Difference</a:t>
            </a:r>
            <a:r>
              <a:rPr lang="fr-FR" sz="1600" dirty="0" smtClean="0"/>
              <a:t> of </a:t>
            </a:r>
            <a:r>
              <a:rPr lang="fr-FR" sz="1600" dirty="0"/>
              <a:t> </a:t>
            </a:r>
            <a:r>
              <a:rPr lang="fr-FR" sz="1600" dirty="0" smtClean="0"/>
              <a:t>the </a:t>
            </a:r>
            <a:r>
              <a:rPr lang="fr-FR" sz="1600" dirty="0" err="1" smtClean="0"/>
              <a:t>origin</a:t>
            </a:r>
            <a:r>
              <a:rPr lang="fr-FR" sz="1600" dirty="0" smtClean="0"/>
              <a:t> of the air masse </a:t>
            </a:r>
          </a:p>
          <a:p>
            <a:pPr algn="ctr"/>
            <a:r>
              <a:rPr lang="fr-FR" sz="1600" dirty="0" err="1" smtClean="0"/>
              <a:t>between</a:t>
            </a:r>
            <a:r>
              <a:rPr lang="fr-FR" sz="1600" dirty="0" smtClean="0"/>
              <a:t> OHP and Bern for one </a:t>
            </a:r>
            <a:r>
              <a:rPr lang="fr-FR" sz="1600" dirty="0" err="1" smtClean="0"/>
              <a:t>year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07850" y="2405468"/>
            <a:ext cx="62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Bern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52502" y="3694802"/>
            <a:ext cx="60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OHP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772121" y="5272794"/>
            <a:ext cx="2582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endParaRPr lang="fr-FR" dirty="0" smtClean="0"/>
          </a:p>
          <a:p>
            <a:r>
              <a:rPr lang="fr-FR" dirty="0" smtClean="0"/>
              <a:t>Subtropical  = 4± 2.3 %</a:t>
            </a:r>
          </a:p>
          <a:p>
            <a:r>
              <a:rPr lang="fr-FR" dirty="0" smtClean="0"/>
              <a:t>Middle Latitude= 1± 3.1%</a:t>
            </a:r>
          </a:p>
          <a:p>
            <a:r>
              <a:rPr lang="fr-FR" dirty="0" smtClean="0"/>
              <a:t>Polar=-6± 2.2%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310352" y="2328494"/>
            <a:ext cx="118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OHP-BERN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0" y="5351319"/>
            <a:ext cx="4860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Variation </a:t>
            </a:r>
            <a:r>
              <a:rPr lang="fr-FR" dirty="0" err="1" smtClean="0"/>
              <a:t>above</a:t>
            </a:r>
            <a:r>
              <a:rPr lang="fr-FR" dirty="0" smtClean="0"/>
              <a:t> Bern more </a:t>
            </a:r>
            <a:r>
              <a:rPr lang="fr-FR" dirty="0" err="1" smtClean="0"/>
              <a:t>pronounced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OHP</a:t>
            </a:r>
          </a:p>
          <a:p>
            <a:pPr algn="ctr"/>
            <a:r>
              <a:rPr lang="fr-FR" dirty="0" err="1" smtClean="0"/>
              <a:t>Similar</a:t>
            </a:r>
            <a:r>
              <a:rPr lang="fr-FR" dirty="0" smtClean="0"/>
              <a:t> min extrema</a:t>
            </a:r>
          </a:p>
          <a:p>
            <a:pPr algn="ctr"/>
            <a:r>
              <a:rPr lang="fr-FR" dirty="0"/>
              <a:t>M</a:t>
            </a:r>
            <a:r>
              <a:rPr lang="fr-FR" dirty="0" smtClean="0"/>
              <a:t>ax extrema </a:t>
            </a:r>
            <a:r>
              <a:rPr lang="fr-FR" dirty="0" err="1" smtClean="0"/>
              <a:t>larger</a:t>
            </a:r>
            <a:r>
              <a:rPr lang="fr-FR" dirty="0" smtClean="0"/>
              <a:t> ( 10 °) </a:t>
            </a:r>
            <a:r>
              <a:rPr lang="fr-FR" dirty="0" err="1" smtClean="0"/>
              <a:t>at</a:t>
            </a:r>
            <a:r>
              <a:rPr lang="fr-FR" dirty="0" smtClean="0"/>
              <a:t> Bern</a:t>
            </a:r>
          </a:p>
        </p:txBody>
      </p:sp>
      <p:pic>
        <p:nvPicPr>
          <p:cNvPr id="20" name="Image 19" descr="cartes_2010_ 1_500_01_00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t="12963" r="30742" b="38889"/>
          <a:stretch/>
        </p:blipFill>
        <p:spPr>
          <a:xfrm rot="16200000">
            <a:off x="7443368" y="8338"/>
            <a:ext cx="1202951" cy="20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7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14300" y="-80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+mj-lt"/>
                <a:cs typeface="Times New Roman"/>
              </a:rPr>
              <a:t>Methodology for integrating </a:t>
            </a:r>
            <a:r>
              <a:rPr lang="en-US" sz="2400" dirty="0">
                <a:solidFill>
                  <a:prstClr val="black"/>
                </a:solidFill>
                <a:latin typeface="+mj-lt"/>
                <a:cs typeface="Times New Roman"/>
              </a:rPr>
              <a:t>ground-based ozone profile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-74473" y="508356"/>
            <a:ext cx="92929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dirty="0" err="1"/>
              <a:t>Define</a:t>
            </a:r>
            <a:r>
              <a:rPr lang="fr-FR" dirty="0"/>
              <a:t> </a:t>
            </a:r>
            <a:r>
              <a:rPr lang="fr-FR" dirty="0" smtClean="0"/>
              <a:t> altitude </a:t>
            </a:r>
            <a:r>
              <a:rPr lang="fr-FR" dirty="0" err="1" smtClean="0"/>
              <a:t>levels</a:t>
            </a:r>
            <a:r>
              <a:rPr lang="fr-FR" dirty="0" smtClean="0"/>
              <a:t>  </a:t>
            </a:r>
            <a:r>
              <a:rPr lang="fr-FR" dirty="0" err="1" smtClean="0"/>
              <a:t>where</a:t>
            </a:r>
            <a:r>
              <a:rPr lang="fr-FR" dirty="0" smtClean="0"/>
              <a:t> the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air mass </a:t>
            </a:r>
            <a:r>
              <a:rPr lang="fr-FR" dirty="0" err="1" smtClean="0"/>
              <a:t>above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station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largest</a:t>
            </a:r>
            <a:r>
              <a:rPr lang="fr-FR" dirty="0" smtClean="0"/>
              <a:t>.  </a:t>
            </a:r>
          </a:p>
          <a:p>
            <a:endParaRPr lang="fr-FR" dirty="0" smtClean="0"/>
          </a:p>
          <a:p>
            <a:pPr marL="285750" indent="-285750">
              <a:buFont typeface="Wingdings" charset="2"/>
              <a:buChar char="ü"/>
            </a:pPr>
            <a:r>
              <a:rPr lang="fr-FR" dirty="0" err="1" smtClean="0"/>
              <a:t>Define</a:t>
            </a:r>
            <a:r>
              <a:rPr lang="fr-FR" dirty="0" smtClean="0"/>
              <a:t> the position (</a:t>
            </a:r>
            <a:r>
              <a:rPr lang="fr-FR" dirty="0" err="1" smtClean="0"/>
              <a:t>lat</a:t>
            </a:r>
            <a:r>
              <a:rPr lang="fr-FR" dirty="0" smtClean="0"/>
              <a:t>/</a:t>
            </a:r>
            <a:r>
              <a:rPr lang="fr-FR" dirty="0" err="1" smtClean="0"/>
              <a:t>lon</a:t>
            </a:r>
            <a:r>
              <a:rPr lang="fr-FR" dirty="0" smtClean="0"/>
              <a:t>) of the new alpine station </a:t>
            </a:r>
          </a:p>
          <a:p>
            <a:r>
              <a:rPr lang="fr-FR" dirty="0" smtClean="0"/>
              <a:t>     and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corresponding</a:t>
            </a:r>
            <a:r>
              <a:rPr lang="fr-FR" dirty="0" smtClean="0"/>
              <a:t> </a:t>
            </a:r>
            <a:r>
              <a:rPr lang="fr-FR" dirty="0"/>
              <a:t>E</a:t>
            </a:r>
            <a:r>
              <a:rPr lang="fr-FR" dirty="0" smtClean="0"/>
              <a:t>quivalent latitude profile</a:t>
            </a:r>
            <a:endParaRPr lang="fr-FR" dirty="0"/>
          </a:p>
          <a:p>
            <a:endParaRPr lang="fr-FR" dirty="0"/>
          </a:p>
          <a:p>
            <a:pPr marL="285750" indent="-285750">
              <a:buFont typeface="Wingdings" charset="2"/>
              <a:buChar char="ü"/>
            </a:pPr>
            <a:r>
              <a:rPr lang="fr-FR" dirty="0" smtClean="0"/>
              <a:t>Use a neural network </a:t>
            </a:r>
            <a:r>
              <a:rPr lang="fr-FR" dirty="0" err="1" smtClean="0"/>
              <a:t>approach</a:t>
            </a:r>
            <a:r>
              <a:rPr lang="fr-FR" dirty="0" smtClean="0"/>
              <a:t> on the Equivalent </a:t>
            </a:r>
          </a:p>
          <a:p>
            <a:r>
              <a:rPr lang="fr-FR" dirty="0"/>
              <a:t> </a:t>
            </a:r>
            <a:r>
              <a:rPr lang="fr-FR" dirty="0" smtClean="0"/>
              <a:t>     latitude to </a:t>
            </a:r>
            <a:r>
              <a:rPr lang="fr-FR" dirty="0" err="1" smtClean="0"/>
              <a:t>assign</a:t>
            </a:r>
            <a:r>
              <a:rPr lang="fr-FR" dirty="0" smtClean="0"/>
              <a:t>  OHP and Bern  </a:t>
            </a:r>
            <a:r>
              <a:rPr lang="fr-FR" dirty="0" err="1" smtClean="0"/>
              <a:t>weight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</a:p>
          <a:p>
            <a:r>
              <a:rPr lang="fr-FR" dirty="0"/>
              <a:t> </a:t>
            </a:r>
            <a:r>
              <a:rPr lang="fr-FR" dirty="0" smtClean="0"/>
              <a:t>     correspond to the </a:t>
            </a:r>
            <a:r>
              <a:rPr lang="fr-FR" dirty="0" err="1" smtClean="0"/>
              <a:t>proximity</a:t>
            </a:r>
            <a:r>
              <a:rPr lang="fr-FR" dirty="0" smtClean="0"/>
              <a:t> of the new alpine</a:t>
            </a:r>
          </a:p>
          <a:p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dirty="0" err="1" smtClean="0"/>
              <a:t>station’s</a:t>
            </a:r>
            <a:r>
              <a:rPr lang="fr-FR" dirty="0" smtClean="0"/>
              <a:t> </a:t>
            </a:r>
            <a:r>
              <a:rPr lang="fr-FR" dirty="0" err="1" smtClean="0"/>
              <a:t>equivalent</a:t>
            </a:r>
            <a:r>
              <a:rPr lang="fr-FR" dirty="0" smtClean="0"/>
              <a:t> latitude. </a:t>
            </a:r>
          </a:p>
          <a:p>
            <a:pPr marL="285750" indent="-285750">
              <a:buFont typeface="Wingdings" charset="2"/>
              <a:buChar char="ü"/>
            </a:pPr>
            <a:endParaRPr lang="fr-FR" sz="1400" dirty="0" smtClean="0"/>
          </a:p>
          <a:p>
            <a:pPr marL="285750" indent="-285750">
              <a:buFont typeface="Wingdings" charset="2"/>
              <a:buChar char="ü"/>
            </a:pPr>
            <a:r>
              <a:rPr lang="fr-FR" dirty="0" smtClean="0"/>
              <a:t>Attribution of the station </a:t>
            </a:r>
            <a:r>
              <a:rPr lang="fr-FR" dirty="0" err="1" smtClean="0"/>
              <a:t>weights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altitude</a:t>
            </a:r>
          </a:p>
          <a:p>
            <a:pPr algn="ctr"/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59758"/>
              </p:ext>
            </p:extLst>
          </p:nvPr>
        </p:nvGraphicFramePr>
        <p:xfrm>
          <a:off x="609600" y="3772714"/>
          <a:ext cx="8001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Advantages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Inconvenience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dirty="0" smtClean="0"/>
                        <a:t>The position of the </a:t>
                      </a:r>
                      <a:r>
                        <a:rPr lang="fr-FR" dirty="0" err="1" smtClean="0"/>
                        <a:t>target</a:t>
                      </a:r>
                      <a:r>
                        <a:rPr lang="fr-FR" dirty="0" smtClean="0"/>
                        <a:t> station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is</a:t>
                      </a:r>
                      <a:r>
                        <a:rPr lang="fr-FR" baseline="0" dirty="0" smtClean="0"/>
                        <a:t> flexible.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baseline="0" dirty="0" smtClean="0"/>
                        <a:t>Can </a:t>
                      </a:r>
                      <a:r>
                        <a:rPr lang="fr-FR" baseline="0" dirty="0" err="1" smtClean="0"/>
                        <a:t>provide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daily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monthly</a:t>
                      </a:r>
                      <a:r>
                        <a:rPr lang="fr-FR" baseline="0" dirty="0" smtClean="0"/>
                        <a:t> and </a:t>
                      </a:r>
                      <a:r>
                        <a:rPr lang="fr-FR" baseline="0" dirty="0" err="1" smtClean="0"/>
                        <a:t>yearly</a:t>
                      </a:r>
                      <a:r>
                        <a:rPr lang="fr-FR" baseline="0" dirty="0" smtClean="0"/>
                        <a:t> profile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baseline="0" dirty="0" err="1" smtClean="0"/>
                        <a:t>Robust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methode</a:t>
                      </a:r>
                      <a:r>
                        <a:rPr lang="fr-FR" baseline="0" dirty="0" smtClean="0"/>
                        <a:t> to </a:t>
                      </a:r>
                      <a:r>
                        <a:rPr lang="fr-FR" baseline="0" dirty="0" err="1" smtClean="0"/>
                        <a:t>identify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weights</a:t>
                      </a:r>
                      <a:endParaRPr lang="fr-FR" baseline="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fr-FR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baseline="0" dirty="0" err="1" smtClean="0"/>
                        <a:t>Method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optimised</a:t>
                      </a:r>
                      <a:r>
                        <a:rPr lang="fr-FR" baseline="0" dirty="0" smtClean="0"/>
                        <a:t> for data </a:t>
                      </a:r>
                      <a:r>
                        <a:rPr lang="fr-FR" baseline="0" dirty="0" err="1" smtClean="0"/>
                        <a:t>series</a:t>
                      </a:r>
                      <a:endParaRPr lang="fr-FR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dirty="0" err="1" smtClean="0"/>
                        <a:t>Require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external</a:t>
                      </a:r>
                      <a:r>
                        <a:rPr lang="fr-FR" dirty="0" smtClean="0"/>
                        <a:t> data (latitude </a:t>
                      </a:r>
                      <a:r>
                        <a:rPr lang="fr-FR" dirty="0" err="1" smtClean="0"/>
                        <a:t>equivalent</a:t>
                      </a:r>
                      <a:r>
                        <a:rPr lang="fr-FR" dirty="0" smtClean="0"/>
                        <a:t>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lèche à angle droit 4"/>
          <p:cNvSpPr/>
          <p:nvPr/>
        </p:nvSpPr>
        <p:spPr>
          <a:xfrm rot="5400000">
            <a:off x="383287" y="6313483"/>
            <a:ext cx="477934" cy="47170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23023" y="6439707"/>
            <a:ext cx="576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Alpine station time 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 by the end of 2013  </a:t>
            </a:r>
            <a:endParaRPr lang="fr-FR" dirty="0"/>
          </a:p>
        </p:txBody>
      </p:sp>
      <p:grpSp>
        <p:nvGrpSpPr>
          <p:cNvPr id="8" name="Grouper 7"/>
          <p:cNvGrpSpPr/>
          <p:nvPr/>
        </p:nvGrpSpPr>
        <p:grpSpPr>
          <a:xfrm>
            <a:off x="5551865" y="926553"/>
            <a:ext cx="3592134" cy="2846161"/>
            <a:chOff x="2110926" y="1117600"/>
            <a:chExt cx="3794574" cy="3136900"/>
          </a:xfrm>
        </p:grpSpPr>
        <p:pic>
          <p:nvPicPr>
            <p:cNvPr id="10" name="Image 9" descr="cartes_2010_ 1_500_01_001.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3" t="23333" r="32179" b="40926"/>
            <a:stretch/>
          </p:blipFill>
          <p:spPr>
            <a:xfrm rot="16200000">
              <a:off x="2514600" y="863600"/>
              <a:ext cx="3136900" cy="3644900"/>
            </a:xfrm>
            <a:prstGeom prst="rect">
              <a:avLst/>
            </a:prstGeom>
          </p:spPr>
        </p:pic>
        <p:cxnSp>
          <p:nvCxnSpPr>
            <p:cNvPr id="11" name="Connecteur droit avec flèche 10"/>
            <p:cNvCxnSpPr/>
            <p:nvPr/>
          </p:nvCxnSpPr>
          <p:spPr>
            <a:xfrm>
              <a:off x="2110926" y="1977892"/>
              <a:ext cx="2562674" cy="7272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 flipV="1">
              <a:off x="4838700" y="2654301"/>
              <a:ext cx="114300" cy="88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1126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584"/>
          </a:xfrm>
        </p:spPr>
        <p:txBody>
          <a:bodyPr>
            <a:noAutofit/>
          </a:bodyPr>
          <a:lstStyle/>
          <a:p>
            <a:r>
              <a:rPr lang="fr-FR" sz="3600" dirty="0" smtClean="0"/>
              <a:t>NORS </a:t>
            </a:r>
            <a:r>
              <a:rPr lang="fr-FR" sz="3600" dirty="0" err="1" smtClean="0"/>
              <a:t>project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endParaRPr lang="fr-FR" sz="3600" dirty="0"/>
          </a:p>
        </p:txBody>
      </p:sp>
      <p:cxnSp>
        <p:nvCxnSpPr>
          <p:cNvPr id="15" name="Straight Connector 13"/>
          <p:cNvCxnSpPr/>
          <p:nvPr/>
        </p:nvCxnSpPr>
        <p:spPr>
          <a:xfrm flipH="1">
            <a:off x="1172584" y="567907"/>
            <a:ext cx="3766287" cy="297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/>
        </p:nvCxnSpPr>
        <p:spPr>
          <a:xfrm rot="10800000">
            <a:off x="4831976" y="567908"/>
            <a:ext cx="31197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5089" y="629745"/>
            <a:ext cx="899891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sz="2000" b="1" dirty="0" smtClean="0"/>
              <a:t>Aims:</a:t>
            </a:r>
          </a:p>
          <a:p>
            <a:pPr marL="285750" indent="-285750">
              <a:buFont typeface="Wingdings" charset="2"/>
              <a:buChar char="§"/>
            </a:pPr>
            <a:r>
              <a:rPr lang="en-GB" dirty="0" smtClean="0"/>
              <a:t>Perform </a:t>
            </a:r>
            <a:r>
              <a:rPr lang="en-GB" dirty="0"/>
              <a:t>the required research and developments to optimize the NDACC data and data products </a:t>
            </a:r>
            <a:endParaRPr lang="en-GB" dirty="0" smtClean="0"/>
          </a:p>
          <a:p>
            <a:endParaRPr lang="en-GB" sz="1200" dirty="0"/>
          </a:p>
          <a:p>
            <a:pPr marL="285750" indent="-285750">
              <a:buFont typeface="Wingdings" charset="2"/>
              <a:buChar char="§"/>
            </a:pPr>
            <a:r>
              <a:rPr lang="en-GB" dirty="0"/>
              <a:t>D</a:t>
            </a:r>
            <a:r>
              <a:rPr lang="en-GB" dirty="0" smtClean="0"/>
              <a:t>emonstrate </a:t>
            </a:r>
            <a:r>
              <a:rPr lang="en-GB" dirty="0"/>
              <a:t>the value of </a:t>
            </a:r>
            <a:r>
              <a:rPr lang="en-GB" dirty="0" smtClean="0"/>
              <a:t>ground–based </a:t>
            </a:r>
            <a:r>
              <a:rPr lang="en-GB" dirty="0"/>
              <a:t>remote sensing data </a:t>
            </a:r>
            <a:r>
              <a:rPr lang="en-GB" dirty="0" smtClean="0"/>
              <a:t>for </a:t>
            </a:r>
            <a:r>
              <a:rPr lang="en-GB" dirty="0"/>
              <a:t>quality assessment and improvement of the Copernicus Atmospheric Service </a:t>
            </a:r>
            <a:r>
              <a:rPr lang="en-GB" dirty="0" smtClean="0"/>
              <a:t>products CAS  (MACC-II as prototype ( Monitoring Atmospheric composition &amp; climate)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57200" y="2824893"/>
            <a:ext cx="7931150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900" dirty="0" smtClean="0">
                <a:solidFill>
                  <a:schemeClr val="accent1"/>
                </a:solidFill>
              </a:rPr>
              <a:t>NORS is a demonstration project</a:t>
            </a:r>
            <a:r>
              <a:rPr lang="en-GB" sz="1900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Font typeface="Wingdings" pitchFamily="2" charset="2"/>
              <a:buNone/>
            </a:pPr>
            <a:endParaRPr lang="en-GB" sz="900" dirty="0" smtClean="0">
              <a:solidFill>
                <a:srgbClr val="FF0000"/>
              </a:solidFill>
            </a:endParaRPr>
          </a:p>
          <a:p>
            <a:r>
              <a:rPr lang="en-GB" sz="1900" u="sng" dirty="0" smtClean="0"/>
              <a:t>target NORS data products </a:t>
            </a:r>
            <a:endParaRPr lang="en-US" sz="1900" u="sng" dirty="0" smtClean="0"/>
          </a:p>
          <a:p>
            <a:pPr lvl="1"/>
            <a:r>
              <a:rPr lang="en-GB" sz="1900" dirty="0" smtClean="0"/>
              <a:t>tropospheric and stratospheric ozone columns and vertical profiles up to 70 km altitude;</a:t>
            </a:r>
          </a:p>
          <a:p>
            <a:pPr lvl="1"/>
            <a:r>
              <a:rPr lang="en-GB" sz="1900" dirty="0" smtClean="0"/>
              <a:t>tropospheric and stratospheric NO2 columns and profiles;</a:t>
            </a:r>
          </a:p>
          <a:p>
            <a:pPr lvl="1"/>
            <a:r>
              <a:rPr lang="en-GB" sz="1900" dirty="0" smtClean="0"/>
              <a:t>lower tropospheric profiles of </a:t>
            </a:r>
            <a:r>
              <a:rPr lang="en-US" sz="1900" dirty="0" smtClean="0"/>
              <a:t>NO2</a:t>
            </a:r>
            <a:r>
              <a:rPr lang="en-GB" sz="1900" dirty="0" smtClean="0"/>
              <a:t>, </a:t>
            </a:r>
            <a:r>
              <a:rPr lang="en-US" sz="1900" dirty="0" smtClean="0"/>
              <a:t>HCHO</a:t>
            </a:r>
            <a:r>
              <a:rPr lang="en-GB" sz="1900" dirty="0" smtClean="0"/>
              <a:t>, aerosol extinction;</a:t>
            </a:r>
          </a:p>
          <a:p>
            <a:pPr lvl="1"/>
            <a:r>
              <a:rPr lang="en-GB" sz="1900" dirty="0" smtClean="0"/>
              <a:t>tropospheric and stratospheric columns of CO</a:t>
            </a:r>
          </a:p>
          <a:p>
            <a:pPr lvl="1"/>
            <a:r>
              <a:rPr lang="en-GB" sz="1900" dirty="0" smtClean="0"/>
              <a:t>tropospheric and stratospheric columns of </a:t>
            </a:r>
            <a:r>
              <a:rPr lang="en-US" sz="1900" dirty="0" smtClean="0"/>
              <a:t>CH4</a:t>
            </a:r>
            <a:r>
              <a:rPr lang="en-GB" sz="1900" dirty="0" smtClean="0"/>
              <a:t> </a:t>
            </a:r>
          </a:p>
          <a:p>
            <a:endParaRPr lang="en-GB" sz="1900" u="sng" dirty="0" smtClean="0"/>
          </a:p>
          <a:p>
            <a:r>
              <a:rPr lang="en-GB" sz="1800" u="sng" dirty="0" smtClean="0"/>
              <a:t>4 NDACC techniques: </a:t>
            </a:r>
          </a:p>
          <a:p>
            <a:pPr lvl="1">
              <a:buFontTx/>
              <a:buNone/>
            </a:pPr>
            <a:r>
              <a:rPr lang="en-GB" sz="1800" dirty="0" smtClean="0"/>
              <a:t>LIDAR, MW, FTIR, UV-VIS DOAS and MAXDOAS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Font typeface="Wingdings" pitchFamily="2" charset="2"/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	</a:t>
            </a:r>
            <a:endParaRPr lang="en-GB" sz="1800" u="sng" dirty="0" smtClean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5588" y="24991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Start Nov. 1, 2011</a:t>
            </a:r>
          </a:p>
          <a:p>
            <a:pPr>
              <a:lnSpc>
                <a:spcPct val="90000"/>
              </a:lnSpc>
            </a:pPr>
            <a:r>
              <a:rPr lang="en-US" dirty="0"/>
              <a:t>Duration: 33 months</a:t>
            </a:r>
          </a:p>
        </p:txBody>
      </p:sp>
    </p:spTree>
    <p:extLst>
      <p:ext uri="{BB962C8B-B14F-4D97-AF65-F5344CB8AC3E}">
        <p14:creationId xmlns:p14="http://schemas.microsoft.com/office/powerpoint/2010/main" val="352451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889001" y="590254"/>
            <a:ext cx="103718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0238" indent="-447675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9625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Import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automated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LIDAR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data retrieval at Rio Gallegos  (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lat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: 51.6°S 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lon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: 69.3°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W)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8" name="Straight Connector 13"/>
          <p:cNvCxnSpPr/>
          <p:nvPr/>
        </p:nvCxnSpPr>
        <p:spPr>
          <a:xfrm flipH="1">
            <a:off x="1172584" y="512831"/>
            <a:ext cx="3766287" cy="297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4"/>
          <p:cNvCxnSpPr/>
          <p:nvPr/>
        </p:nvCxnSpPr>
        <p:spPr>
          <a:xfrm rot="10800000">
            <a:off x="4831976" y="512832"/>
            <a:ext cx="31197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-70555" y="-92248"/>
            <a:ext cx="9327444" cy="642584"/>
          </a:xfrm>
        </p:spPr>
        <p:txBody>
          <a:bodyPr>
            <a:noAutofit/>
          </a:bodyPr>
          <a:lstStyle/>
          <a:p>
            <a:r>
              <a:rPr lang="fr-FR" sz="3600" dirty="0"/>
              <a:t>CNRS Contribution</a:t>
            </a:r>
            <a:r>
              <a:rPr lang="fr-FR" sz="3600" dirty="0" smtClean="0"/>
              <a:t>: </a:t>
            </a:r>
            <a:r>
              <a:rPr lang="fr-FR" sz="3600" dirty="0" err="1" smtClean="0"/>
              <a:t>Capacity</a:t>
            </a:r>
            <a:r>
              <a:rPr lang="fr-FR" sz="3600" dirty="0" smtClean="0"/>
              <a:t> </a:t>
            </a:r>
            <a:r>
              <a:rPr lang="fr-FR" sz="3600" dirty="0"/>
              <a:t>building </a:t>
            </a:r>
          </a:p>
        </p:txBody>
      </p:sp>
      <p:pic>
        <p:nvPicPr>
          <p:cNvPr id="11" name="Image 10" descr="camara 00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898685"/>
            <a:ext cx="4241889" cy="3364753"/>
          </a:xfrm>
          <a:prstGeom prst="rect">
            <a:avLst/>
          </a:prstGeom>
        </p:spPr>
      </p:pic>
      <p:pic>
        <p:nvPicPr>
          <p:cNvPr id="12" name="13 Imagen" descr="DIAL_Ozitos110317_Z18512_uno.tif"/>
          <p:cNvPicPr>
            <a:picLocks noChangeAspect="1"/>
          </p:cNvPicPr>
          <p:nvPr/>
        </p:nvPicPr>
        <p:blipFill rotWithShape="1">
          <a:blip r:embed="rId3" cstate="print"/>
          <a:srcRect r="5674"/>
          <a:stretch/>
        </p:blipFill>
        <p:spPr>
          <a:xfrm>
            <a:off x="4242314" y="2463125"/>
            <a:ext cx="4901686" cy="2800314"/>
          </a:xfrm>
          <a:prstGeom prst="rect">
            <a:avLst/>
          </a:prstGeom>
        </p:spPr>
      </p:pic>
      <p:sp>
        <p:nvSpPr>
          <p:cNvPr id="13" name="17 CuadroTexto"/>
          <p:cNvSpPr txBox="1">
            <a:spLocks noChangeArrowheads="1"/>
          </p:cNvSpPr>
          <p:nvPr/>
        </p:nvSpPr>
        <p:spPr bwMode="auto">
          <a:xfrm>
            <a:off x="4242314" y="1792104"/>
            <a:ext cx="4966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/>
              <a:t>Rio Gallegos </a:t>
            </a:r>
            <a:r>
              <a:rPr lang="en-US" dirty="0"/>
              <a:t>Site (CEILAP-RG)</a:t>
            </a:r>
          </a:p>
          <a:p>
            <a:pPr algn="ctr"/>
            <a:r>
              <a:rPr lang="fr-FR" dirty="0"/>
              <a:t> </a:t>
            </a:r>
            <a:r>
              <a:rPr lang="en-US" dirty="0"/>
              <a:t>Province of  Santa Cruz,  Argentine Patagonia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06960" y="5573552"/>
            <a:ext cx="9910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Promote</a:t>
            </a:r>
            <a:r>
              <a:rPr lang="fr-FR" sz="2000" dirty="0"/>
              <a:t> the </a:t>
            </a:r>
            <a:r>
              <a:rPr lang="fr-FR" sz="2000" dirty="0" err="1"/>
              <a:t>achievements</a:t>
            </a:r>
            <a:r>
              <a:rPr lang="fr-FR" sz="2000" dirty="0"/>
              <a:t> of NORS in lidar </a:t>
            </a:r>
            <a:r>
              <a:rPr lang="fr-FR" sz="2000" dirty="0" smtClean="0"/>
              <a:t>WG </a:t>
            </a:r>
            <a:endParaRPr lang="fr-FR" sz="2000" dirty="0"/>
          </a:p>
        </p:txBody>
      </p:sp>
      <p:sp>
        <p:nvSpPr>
          <p:cNvPr id="15" name="Flèche à angle droit 14"/>
          <p:cNvSpPr/>
          <p:nvPr/>
        </p:nvSpPr>
        <p:spPr>
          <a:xfrm rot="5400000">
            <a:off x="203844" y="1062290"/>
            <a:ext cx="477934" cy="47170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à angle droit 15"/>
          <p:cNvSpPr/>
          <p:nvPr/>
        </p:nvSpPr>
        <p:spPr>
          <a:xfrm rot="5400000">
            <a:off x="383287" y="6125355"/>
            <a:ext cx="477934" cy="47170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036212" y="6210460"/>
            <a:ext cx="1370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Check !!!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678663" y="1190473"/>
            <a:ext cx="8945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 scientist from Argentina has been trained to work on the data </a:t>
            </a:r>
            <a:r>
              <a:rPr lang="en-GB" dirty="0" smtClean="0"/>
              <a:t>retrieval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47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8490" y="3055728"/>
            <a:ext cx="7756263" cy="1054250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" y="85835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800000"/>
                </a:solidFill>
              </a:rPr>
              <a:t>For </a:t>
            </a:r>
            <a:r>
              <a:rPr lang="fr-FR" sz="2800" dirty="0" err="1" smtClean="0">
                <a:solidFill>
                  <a:srgbClr val="800000"/>
                </a:solidFill>
              </a:rPr>
              <a:t>futher</a:t>
            </a:r>
            <a:r>
              <a:rPr lang="fr-FR" sz="2800" dirty="0" smtClean="0">
                <a:solidFill>
                  <a:srgbClr val="800000"/>
                </a:solidFill>
              </a:rPr>
              <a:t> informations</a:t>
            </a:r>
          </a:p>
          <a:p>
            <a:pPr algn="ctr"/>
            <a:endParaRPr lang="fr-FR" sz="2800" dirty="0" smtClean="0">
              <a:solidFill>
                <a:srgbClr val="800000"/>
              </a:solidFill>
            </a:endParaRPr>
          </a:p>
          <a:p>
            <a:pPr algn="ctr"/>
            <a:r>
              <a:rPr lang="fr-FR" sz="2800" dirty="0" smtClean="0"/>
              <a:t>http</a:t>
            </a:r>
            <a:r>
              <a:rPr lang="fr-FR" sz="2800" dirty="0"/>
              <a:t>://</a:t>
            </a:r>
            <a:r>
              <a:rPr lang="fr-FR" sz="2800" dirty="0" smtClean="0"/>
              <a:t>nors.aeronomie.be</a:t>
            </a:r>
          </a:p>
          <a:p>
            <a:pPr algn="ctr"/>
            <a:r>
              <a:rPr lang="fr-FR" sz="2800" dirty="0" smtClean="0">
                <a:solidFill>
                  <a:srgbClr val="000000"/>
                </a:solidFill>
              </a:rPr>
              <a:t>ftp</a:t>
            </a:r>
            <a:r>
              <a:rPr lang="fr-FR" sz="2800" dirty="0">
                <a:solidFill>
                  <a:srgbClr val="000000"/>
                </a:solidFill>
              </a:rPr>
              <a:t>://</a:t>
            </a:r>
            <a:r>
              <a:rPr lang="fr-FR" sz="2800" dirty="0" err="1">
                <a:solidFill>
                  <a:srgbClr val="000000"/>
                </a:solidFill>
              </a:rPr>
              <a:t>ftp.cpc.ncep.noaa.gov</a:t>
            </a:r>
            <a:r>
              <a:rPr lang="fr-FR" sz="2800" dirty="0">
                <a:solidFill>
                  <a:srgbClr val="000000"/>
                </a:solidFill>
              </a:rPr>
              <a:t>/</a:t>
            </a:r>
            <a:r>
              <a:rPr lang="fr-FR" sz="2800" dirty="0" err="1">
                <a:solidFill>
                  <a:srgbClr val="000000"/>
                </a:solidFill>
              </a:rPr>
              <a:t>ndacc</a:t>
            </a:r>
            <a:r>
              <a:rPr lang="fr-FR" sz="2800" dirty="0">
                <a:solidFill>
                  <a:srgbClr val="000000"/>
                </a:solidFill>
              </a:rPr>
              <a:t>/RD/</a:t>
            </a:r>
          </a:p>
        </p:txBody>
      </p:sp>
    </p:spTree>
    <p:extLst>
      <p:ext uri="{BB962C8B-B14F-4D97-AF65-F5344CB8AC3E}">
        <p14:creationId xmlns:p14="http://schemas.microsoft.com/office/powerpoint/2010/main" val="311865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74080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fr-FR" sz="2800" dirty="0" err="1" smtClean="0"/>
              <a:t>Used</a:t>
            </a:r>
            <a:r>
              <a:rPr lang="fr-FR" sz="2800" dirty="0" smtClean="0"/>
              <a:t> of the Self-</a:t>
            </a:r>
            <a:r>
              <a:rPr lang="fr-FR" sz="2800" dirty="0" err="1" smtClean="0"/>
              <a:t>Organizing</a:t>
            </a:r>
            <a:r>
              <a:rPr lang="fr-FR" sz="2800" dirty="0" smtClean="0"/>
              <a:t> </a:t>
            </a:r>
            <a:r>
              <a:rPr lang="fr-FR" sz="2800" dirty="0" err="1" smtClean="0"/>
              <a:t>Map</a:t>
            </a:r>
            <a:r>
              <a:rPr lang="fr-FR" sz="2800" dirty="0" smtClean="0"/>
              <a:t> </a:t>
            </a:r>
            <a:r>
              <a:rPr lang="fr-FR" sz="2800" dirty="0"/>
              <a:t>(SOM</a:t>
            </a:r>
            <a:r>
              <a:rPr lang="fr-FR" sz="2800" dirty="0" smtClean="0"/>
              <a:t>) for the Alpine stations </a:t>
            </a:r>
            <a:endParaRPr lang="fr-FR" sz="2800" dirty="0"/>
          </a:p>
        </p:txBody>
      </p:sp>
      <p:pic>
        <p:nvPicPr>
          <p:cNvPr id="6" name="Image 5" descr="Capture d’écran 2013-10-14 à 18.18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060965"/>
            <a:ext cx="4610100" cy="325703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6593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The input </a:t>
            </a:r>
            <a:r>
              <a:rPr lang="fr-FR" dirty="0" err="1" smtClean="0"/>
              <a:t>parameter</a:t>
            </a:r>
            <a:r>
              <a:rPr lang="fr-FR" dirty="0" smtClean="0"/>
              <a:t> = 3D matrix ( </a:t>
            </a:r>
            <a:r>
              <a:rPr lang="fr-FR" dirty="0" err="1" smtClean="0"/>
              <a:t>lat</a:t>
            </a:r>
            <a:r>
              <a:rPr lang="fr-FR" dirty="0" smtClean="0"/>
              <a:t>, </a:t>
            </a:r>
            <a:r>
              <a:rPr lang="fr-FR" dirty="0" err="1" smtClean="0"/>
              <a:t>lon</a:t>
            </a:r>
            <a:r>
              <a:rPr lang="fr-FR" dirty="0"/>
              <a:t>,</a:t>
            </a:r>
            <a:r>
              <a:rPr lang="fr-FR" dirty="0" smtClean="0"/>
              <a:t> Equivalent Latitude)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654800" y="2349500"/>
            <a:ext cx="199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Lat</a:t>
            </a:r>
            <a:r>
              <a:rPr lang="fr-FR" dirty="0" smtClean="0"/>
              <a:t>=</a:t>
            </a:r>
            <a:r>
              <a:rPr lang="fr-FR" dirty="0" err="1" smtClean="0"/>
              <a:t>from</a:t>
            </a:r>
            <a:r>
              <a:rPr lang="fr-FR" dirty="0" smtClean="0"/>
              <a:t> 40 to 50 °</a:t>
            </a:r>
          </a:p>
          <a:p>
            <a:r>
              <a:rPr lang="fr-FR" dirty="0" err="1" smtClean="0"/>
              <a:t>Lon</a:t>
            </a:r>
            <a:r>
              <a:rPr lang="fr-FR" dirty="0" smtClean="0"/>
              <a:t>=</a:t>
            </a:r>
            <a:r>
              <a:rPr lang="fr-FR" dirty="0" err="1" smtClean="0"/>
              <a:t>from</a:t>
            </a:r>
            <a:r>
              <a:rPr lang="fr-FR" dirty="0" smtClean="0"/>
              <a:t> 0 to 10 °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260600" y="4361934"/>
            <a:ext cx="429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Alpine station </a:t>
            </a:r>
            <a:r>
              <a:rPr lang="fr-FR" dirty="0" err="1" smtClean="0"/>
              <a:t>target</a:t>
            </a:r>
            <a:r>
              <a:rPr lang="fr-FR" dirty="0" smtClean="0"/>
              <a:t>= locations ( 45°N, 7 °E)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511810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After</a:t>
            </a:r>
            <a:r>
              <a:rPr lang="fr-FR" dirty="0" smtClean="0"/>
              <a:t> training the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map</a:t>
            </a:r>
            <a:r>
              <a:rPr lang="fr-FR" dirty="0" smtClean="0"/>
              <a:t>,</a:t>
            </a:r>
            <a:r>
              <a:rPr lang="fr-FR" dirty="0"/>
              <a:t> </a:t>
            </a:r>
            <a:r>
              <a:rPr lang="fr-FR" dirty="0" smtClean="0"/>
              <a:t>the </a:t>
            </a:r>
            <a:r>
              <a:rPr lang="fr-FR" dirty="0" err="1"/>
              <a:t>procedure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to place the </a:t>
            </a:r>
            <a:r>
              <a:rPr lang="fr-FR" dirty="0" err="1"/>
              <a:t>vector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data </a:t>
            </a:r>
            <a:r>
              <a:rPr lang="fr-FR" dirty="0" err="1"/>
              <a:t>space</a:t>
            </a:r>
            <a:r>
              <a:rPr lang="fr-FR" dirty="0"/>
              <a:t> onto the </a:t>
            </a:r>
            <a:r>
              <a:rPr lang="fr-FR" dirty="0" err="1"/>
              <a:t>map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</a:p>
          <a:p>
            <a:pPr marL="342900" indent="-342900">
              <a:buAutoNum type="arabicParenR"/>
            </a:pPr>
            <a:r>
              <a:rPr lang="fr-FR" dirty="0"/>
              <a:t>A</a:t>
            </a:r>
            <a:r>
              <a:rPr lang="fr-FR" dirty="0" smtClean="0"/>
              <a:t>ll the </a:t>
            </a:r>
            <a:r>
              <a:rPr lang="fr-FR" dirty="0" err="1"/>
              <a:t>node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closest</a:t>
            </a:r>
            <a:r>
              <a:rPr lang="fr-FR" dirty="0"/>
              <a:t> (</a:t>
            </a:r>
            <a:r>
              <a:rPr lang="fr-FR" dirty="0" err="1"/>
              <a:t>smallest</a:t>
            </a:r>
            <a:r>
              <a:rPr lang="fr-FR" dirty="0"/>
              <a:t> distance </a:t>
            </a:r>
            <a:r>
              <a:rPr lang="fr-FR" dirty="0" err="1"/>
              <a:t>metric</a:t>
            </a:r>
            <a:r>
              <a:rPr lang="fr-FR" dirty="0"/>
              <a:t>) </a:t>
            </a:r>
            <a:r>
              <a:rPr lang="fr-FR" dirty="0" err="1"/>
              <a:t>weight</a:t>
            </a:r>
            <a:r>
              <a:rPr lang="fr-FR" dirty="0"/>
              <a:t> </a:t>
            </a:r>
            <a:r>
              <a:rPr lang="fr-FR" dirty="0" err="1"/>
              <a:t>vector</a:t>
            </a:r>
            <a:r>
              <a:rPr lang="fr-FR" dirty="0"/>
              <a:t> to the data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err="1" smtClean="0"/>
              <a:t>vector</a:t>
            </a:r>
            <a:r>
              <a:rPr lang="fr-FR" dirty="0" smtClean="0"/>
              <a:t>. </a:t>
            </a:r>
          </a:p>
          <a:p>
            <a:pPr marL="342900" indent="-342900">
              <a:buAutoNum type="arabicParenR"/>
            </a:pPr>
            <a:r>
              <a:rPr lang="fr-FR" dirty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OHP and Bern </a:t>
            </a:r>
            <a:r>
              <a:rPr lang="fr-FR" dirty="0" err="1" smtClean="0"/>
              <a:t>nods</a:t>
            </a:r>
            <a:r>
              <a:rPr lang="fr-FR" dirty="0" smtClean="0"/>
              <a:t> and </a:t>
            </a:r>
            <a:r>
              <a:rPr lang="fr-FR" dirty="0" err="1" smtClean="0"/>
              <a:t>identifiy</a:t>
            </a:r>
            <a:r>
              <a:rPr lang="fr-FR" dirty="0" smtClean="0"/>
              <a:t>/</a:t>
            </a:r>
            <a:r>
              <a:rPr lang="fr-FR" dirty="0" err="1" smtClean="0"/>
              <a:t>retreived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/>
              <a:t>weight</a:t>
            </a:r>
            <a:r>
              <a:rPr lang="fr-FR" dirty="0"/>
              <a:t> </a:t>
            </a:r>
            <a:r>
              <a:rPr lang="fr-FR" dirty="0" err="1" smtClean="0"/>
              <a:t>vector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target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176097" y="3946723"/>
            <a:ext cx="3041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Exemple for one </a:t>
            </a:r>
            <a:r>
              <a:rPr lang="fr-FR" sz="1400" dirty="0" err="1" smtClean="0"/>
              <a:t>day</a:t>
            </a:r>
            <a:r>
              <a:rPr lang="fr-FR" sz="1400" dirty="0" smtClean="0"/>
              <a:t> in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</a:t>
            </a:r>
            <a:r>
              <a:rPr lang="fr-FR" sz="1400" dirty="0" err="1" smtClean="0"/>
              <a:t>at</a:t>
            </a:r>
            <a:r>
              <a:rPr lang="fr-FR" sz="1400" dirty="0" smtClean="0"/>
              <a:t> 500k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087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" y="-216419"/>
            <a:ext cx="9143998" cy="91069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Assimilation phase 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150186" y="38678"/>
            <a:ext cx="207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For one </a:t>
            </a:r>
            <a:r>
              <a:rPr lang="fr-FR" b="1" dirty="0" err="1" smtClean="0"/>
              <a:t>day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500k 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133350" y="428944"/>
            <a:ext cx="9010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neighbouring</a:t>
            </a:r>
            <a:r>
              <a:rPr lang="fr-FR" dirty="0"/>
              <a:t> </a:t>
            </a:r>
            <a:r>
              <a:rPr lang="fr-FR" dirty="0" err="1"/>
              <a:t>node's</a:t>
            </a:r>
            <a:r>
              <a:rPr lang="fr-FR" dirty="0"/>
              <a:t> </a:t>
            </a:r>
            <a:r>
              <a:rPr lang="fr-FR" dirty="0" err="1" smtClean="0"/>
              <a:t>weights</a:t>
            </a:r>
            <a:r>
              <a:rPr lang="fr-FR" dirty="0"/>
              <a:t> are </a:t>
            </a:r>
            <a:r>
              <a:rPr lang="fr-FR" dirty="0" err="1"/>
              <a:t>adjusted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more </a:t>
            </a:r>
            <a:r>
              <a:rPr lang="fr-FR" dirty="0" err="1"/>
              <a:t>like</a:t>
            </a:r>
            <a:r>
              <a:rPr lang="fr-FR" dirty="0"/>
              <a:t> the input </a:t>
            </a:r>
            <a:r>
              <a:rPr lang="fr-FR" dirty="0" err="1"/>
              <a:t>vector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-48685" y="5934670"/>
            <a:ext cx="9357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Calculate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err="1"/>
              <a:t>Euclidean</a:t>
            </a:r>
            <a:r>
              <a:rPr lang="fr-FR" dirty="0"/>
              <a:t> distance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node's</a:t>
            </a:r>
            <a:r>
              <a:rPr lang="fr-FR" dirty="0"/>
              <a:t> </a:t>
            </a:r>
            <a:r>
              <a:rPr lang="fr-FR" dirty="0" err="1"/>
              <a:t>weight</a:t>
            </a:r>
            <a:r>
              <a:rPr lang="fr-FR" dirty="0"/>
              <a:t> </a:t>
            </a:r>
            <a:r>
              <a:rPr lang="fr-FR" dirty="0" err="1"/>
              <a:t>vector</a:t>
            </a:r>
            <a:r>
              <a:rPr lang="fr-FR" dirty="0"/>
              <a:t> and </a:t>
            </a:r>
            <a:r>
              <a:rPr lang="fr-FR" dirty="0" smtClean="0"/>
              <a:t>the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vector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65098" y="5345590"/>
            <a:ext cx="91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Determining</a:t>
            </a:r>
            <a:r>
              <a:rPr lang="fr-FR" dirty="0"/>
              <a:t> the Best </a:t>
            </a:r>
            <a:r>
              <a:rPr lang="fr-FR" dirty="0" err="1"/>
              <a:t>Matching</a:t>
            </a:r>
            <a:r>
              <a:rPr lang="fr-FR" dirty="0"/>
              <a:t> </a:t>
            </a:r>
            <a:r>
              <a:rPr lang="fr-FR" dirty="0" err="1"/>
              <a:t>Unit's</a:t>
            </a:r>
            <a:r>
              <a:rPr lang="fr-FR" dirty="0"/>
              <a:t> Local </a:t>
            </a:r>
            <a:r>
              <a:rPr lang="fr-FR" dirty="0" err="1"/>
              <a:t>Neighbourhood</a:t>
            </a:r>
            <a:endParaRPr lang="fr-FR" dirty="0"/>
          </a:p>
        </p:txBody>
      </p:sp>
      <p:pic>
        <p:nvPicPr>
          <p:cNvPr id="18" name="Image 17" descr="test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4451" r="6845" b="8902"/>
          <a:stretch/>
        </p:blipFill>
        <p:spPr>
          <a:xfrm>
            <a:off x="2116" y="1176878"/>
            <a:ext cx="4707467" cy="4080933"/>
          </a:xfrm>
          <a:prstGeom prst="rect">
            <a:avLst/>
          </a:prstGeom>
        </p:spPr>
      </p:pic>
      <p:pic>
        <p:nvPicPr>
          <p:cNvPr id="21" name="Image 20" descr="cartes_2010_ 1_500_01_00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t="12963" r="30742" b="38889"/>
          <a:stretch/>
        </p:blipFill>
        <p:spPr>
          <a:xfrm rot="16200000">
            <a:off x="5090586" y="1026583"/>
            <a:ext cx="3670300" cy="443653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73500" y="914400"/>
            <a:ext cx="236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</a:t>
            </a:r>
            <a:r>
              <a:rPr lang="fr-FR" dirty="0" err="1" smtClean="0"/>
              <a:t>nod</a:t>
            </a:r>
            <a:r>
              <a:rPr lang="fr-FR" dirty="0" smtClean="0"/>
              <a:t> = 1 configuration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451100" y="3378200"/>
            <a:ext cx="1795884" cy="3385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/>
              <a:t>Equivalent Latitude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72016" y="3390900"/>
            <a:ext cx="486932" cy="3385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Lon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088216" y="1176878"/>
            <a:ext cx="437940" cy="3385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Lat</a:t>
            </a:r>
            <a:endParaRPr lang="fr-FR" sz="1600" dirty="0"/>
          </a:p>
        </p:txBody>
      </p:sp>
      <p:sp>
        <p:nvSpPr>
          <p:cNvPr id="2" name="Ellipse 1"/>
          <p:cNvSpPr/>
          <p:nvPr/>
        </p:nvSpPr>
        <p:spPr>
          <a:xfrm>
            <a:off x="736600" y="4292600"/>
            <a:ext cx="88900" cy="635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327400" y="4292600"/>
            <a:ext cx="88900" cy="635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3327400" y="2057400"/>
            <a:ext cx="88900" cy="635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84200" y="4318000"/>
            <a:ext cx="889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3187700" y="2108200"/>
            <a:ext cx="889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175000" y="4343400"/>
            <a:ext cx="889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048000" y="4432300"/>
            <a:ext cx="88900" cy="635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/>
          <p:cNvSpPr/>
          <p:nvPr/>
        </p:nvSpPr>
        <p:spPr>
          <a:xfrm>
            <a:off x="3060700" y="2184400"/>
            <a:ext cx="88900" cy="635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431800" y="4343400"/>
            <a:ext cx="88900" cy="635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95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44190"/>
            <a:ext cx="9258364" cy="6113810"/>
          </a:xfrm>
        </p:spPr>
        <p:txBody>
          <a:bodyPr>
            <a:normAutofit fontScale="70000" lnSpcReduction="20000"/>
          </a:bodyPr>
          <a:lstStyle/>
          <a:p>
            <a:r>
              <a:rPr lang="en-GB" sz="2900" dirty="0"/>
              <a:t>4 NDACC pilot stations</a:t>
            </a:r>
            <a:r>
              <a:rPr lang="en-US" sz="2900" dirty="0"/>
              <a:t> </a:t>
            </a:r>
            <a:endParaRPr lang="en-US" sz="29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nl-BE" sz="2000" dirty="0" smtClean="0"/>
          </a:p>
          <a:p>
            <a:pPr marL="0" indent="0">
              <a:buNone/>
            </a:pPr>
            <a:endParaRPr lang="nl-BE" sz="2000" dirty="0" smtClean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endParaRPr lang="nl-BE" sz="2000" dirty="0" smtClean="0"/>
          </a:p>
          <a:p>
            <a:endParaRPr lang="nl-BE" sz="2000" dirty="0" smtClean="0"/>
          </a:p>
          <a:p>
            <a:r>
              <a:rPr lang="nl-BE" sz="2800" dirty="0" smtClean="0">
                <a:solidFill>
                  <a:srgbClr val="000000"/>
                </a:solidFill>
              </a:rPr>
              <a:t>Apart </a:t>
            </a:r>
            <a:r>
              <a:rPr lang="nl-BE" sz="2800" dirty="0">
                <a:solidFill>
                  <a:srgbClr val="000000"/>
                </a:solidFill>
              </a:rPr>
              <a:t>from some MAXDOAS data, </a:t>
            </a:r>
            <a:r>
              <a:rPr lang="nl-BE" sz="2800" i="1" dirty="0">
                <a:solidFill>
                  <a:srgbClr val="000000"/>
                </a:solidFill>
              </a:rPr>
              <a:t>none</a:t>
            </a:r>
            <a:r>
              <a:rPr lang="nl-BE" sz="2800" dirty="0">
                <a:solidFill>
                  <a:srgbClr val="000000"/>
                </a:solidFill>
              </a:rPr>
              <a:t> of the NORS data are already included in MACC-II VAL</a:t>
            </a:r>
            <a:r>
              <a:rPr lang="nl-BE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nl-BE" sz="2800" dirty="0" smtClean="0">
              <a:solidFill>
                <a:srgbClr val="000000"/>
              </a:solidFill>
            </a:endParaRPr>
          </a:p>
          <a:p>
            <a:r>
              <a:rPr lang="nl-BE" sz="2800" dirty="0" smtClean="0">
                <a:solidFill>
                  <a:srgbClr val="000000"/>
                </a:solidFill>
              </a:rPr>
              <a:t>NORS </a:t>
            </a:r>
            <a:r>
              <a:rPr lang="nl-BE" sz="2800" dirty="0">
                <a:solidFill>
                  <a:srgbClr val="000000"/>
                </a:solidFill>
              </a:rPr>
              <a:t>is complementary to validation included in MACC-</a:t>
            </a:r>
            <a:r>
              <a:rPr lang="nl-BE" sz="2800" dirty="0" smtClean="0">
                <a:solidFill>
                  <a:srgbClr val="000000"/>
                </a:solidFill>
              </a:rPr>
              <a:t>II</a:t>
            </a:r>
          </a:p>
          <a:p>
            <a:pPr marL="0" indent="0">
              <a:buNone/>
            </a:pPr>
            <a:endParaRPr lang="nl-BE" sz="2800" dirty="0" smtClean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NORS will aim at consistency with </a:t>
            </a:r>
            <a:r>
              <a:rPr lang="en-US" sz="2800" dirty="0">
                <a:solidFill>
                  <a:srgbClr val="000000"/>
                </a:solidFill>
              </a:rPr>
              <a:t>validation protocols and procedures defined in MACC</a:t>
            </a:r>
            <a:r>
              <a:rPr lang="nl-BE" sz="2800" dirty="0">
                <a:solidFill>
                  <a:srgbClr val="000000"/>
                </a:solidFill>
              </a:rPr>
              <a:t>-II (at management level and in VAL subproject)</a:t>
            </a:r>
          </a:p>
          <a:p>
            <a:endParaRPr lang="nl-BE" dirty="0">
              <a:latin typeface="Verdana" charset="0"/>
            </a:endParaRP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584"/>
          </a:xfrm>
        </p:spPr>
        <p:txBody>
          <a:bodyPr>
            <a:noAutofit/>
          </a:bodyPr>
          <a:lstStyle/>
          <a:p>
            <a:r>
              <a:rPr lang="fr-FR" sz="3600" dirty="0" smtClean="0"/>
              <a:t>NORS </a:t>
            </a:r>
            <a:r>
              <a:rPr lang="fr-FR" sz="3600" dirty="0" err="1" smtClean="0"/>
              <a:t>project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endParaRPr lang="fr-FR" sz="3600" dirty="0"/>
          </a:p>
        </p:txBody>
      </p:sp>
      <p:cxnSp>
        <p:nvCxnSpPr>
          <p:cNvPr id="6" name="Straight Connector 13"/>
          <p:cNvCxnSpPr/>
          <p:nvPr/>
        </p:nvCxnSpPr>
        <p:spPr>
          <a:xfrm flipH="1">
            <a:off x="1172584" y="567907"/>
            <a:ext cx="3766287" cy="297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/>
          <p:cNvCxnSpPr/>
          <p:nvPr/>
        </p:nvCxnSpPr>
        <p:spPr>
          <a:xfrm rot="10800000">
            <a:off x="4831976" y="567908"/>
            <a:ext cx="31197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r 7"/>
          <p:cNvGrpSpPr/>
          <p:nvPr/>
        </p:nvGrpSpPr>
        <p:grpSpPr>
          <a:xfrm>
            <a:off x="824086" y="1166706"/>
            <a:ext cx="7687733" cy="2798858"/>
            <a:chOff x="457200" y="1222812"/>
            <a:chExt cx="7687733" cy="279885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222812"/>
              <a:ext cx="7687733" cy="2798858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4343398" y="2015067"/>
              <a:ext cx="84666" cy="677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 flipH="1">
              <a:off x="3920062" y="2362197"/>
              <a:ext cx="67734" cy="677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571985" y="1413894"/>
              <a:ext cx="84666" cy="677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 flipH="1">
              <a:off x="5367913" y="3276627"/>
              <a:ext cx="67734" cy="677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291659" y="3259692"/>
              <a:ext cx="87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La Réunion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431233" y="2362194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</a:rPr>
                <a:t>Izaña</a:t>
              </a:r>
              <a:r>
                <a:rPr lang="fr-FR" sz="12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65118" y="1229228"/>
              <a:ext cx="89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Ny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Alesund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394768" y="1748936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Alpine stations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91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584"/>
          </a:xfrm>
        </p:spPr>
        <p:txBody>
          <a:bodyPr>
            <a:noAutofit/>
          </a:bodyPr>
          <a:lstStyle/>
          <a:p>
            <a:r>
              <a:rPr lang="fr-FR" sz="3600" dirty="0" smtClean="0"/>
              <a:t>NORS objectives </a:t>
            </a:r>
            <a:br>
              <a:rPr lang="fr-FR" sz="3600" dirty="0" smtClean="0"/>
            </a:br>
            <a:endParaRPr lang="fr-FR" sz="3600" dirty="0"/>
          </a:p>
        </p:txBody>
      </p:sp>
      <p:cxnSp>
        <p:nvCxnSpPr>
          <p:cNvPr id="15" name="Straight Connector 13"/>
          <p:cNvCxnSpPr/>
          <p:nvPr/>
        </p:nvCxnSpPr>
        <p:spPr>
          <a:xfrm flipH="1">
            <a:off x="1172584" y="567907"/>
            <a:ext cx="3766287" cy="297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/>
        </p:nvCxnSpPr>
        <p:spPr>
          <a:xfrm rot="10800000">
            <a:off x="4831976" y="567908"/>
            <a:ext cx="31197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28600" y="838200"/>
            <a:ext cx="8915400" cy="6019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Rapid data delivery to NDACC with a delay of maximum 1 month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	</a:t>
            </a:r>
            <a:r>
              <a:rPr lang="en-GB" sz="2000" dirty="0" smtClean="0">
                <a:solidFill>
                  <a:schemeClr val="tx1"/>
                </a:solidFill>
              </a:rPr>
              <a:t>	ftp</a:t>
            </a:r>
            <a:r>
              <a:rPr lang="en-GB" sz="2000" dirty="0">
                <a:solidFill>
                  <a:schemeClr val="tx1"/>
                </a:solidFill>
              </a:rPr>
              <a:t>://</a:t>
            </a:r>
            <a:r>
              <a:rPr lang="en-GB" sz="2000" dirty="0" err="1">
                <a:solidFill>
                  <a:schemeClr val="tx1"/>
                </a:solidFill>
              </a:rPr>
              <a:t>ftp.cpc.ncep.noaa.gov</a:t>
            </a:r>
            <a:r>
              <a:rPr lang="en-GB" sz="2000" dirty="0">
                <a:solidFill>
                  <a:schemeClr val="tx1"/>
                </a:solidFill>
              </a:rPr>
              <a:t>/</a:t>
            </a:r>
            <a:r>
              <a:rPr lang="en-GB" sz="2000" dirty="0" err="1">
                <a:solidFill>
                  <a:schemeClr val="tx1"/>
                </a:solidFill>
              </a:rPr>
              <a:t>ndacc</a:t>
            </a:r>
            <a:r>
              <a:rPr lang="en-GB" sz="2000" dirty="0">
                <a:solidFill>
                  <a:schemeClr val="tx1"/>
                </a:solidFill>
              </a:rPr>
              <a:t>/RD/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  </a:t>
            </a:r>
            <a:r>
              <a:rPr lang="en-GB" sz="2000" dirty="0" smtClean="0">
                <a:solidFill>
                  <a:schemeClr val="tx1"/>
                </a:solidFill>
              </a:rPr>
              <a:t>     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Promote NORS data as validation data for </a:t>
            </a:r>
            <a:r>
              <a:rPr lang="en-GB" sz="2000" dirty="0"/>
              <a:t>the Copernicus Atmospheric Service </a:t>
            </a:r>
            <a:r>
              <a:rPr lang="en-GB" sz="2000" dirty="0" smtClean="0"/>
              <a:t>products</a:t>
            </a:r>
            <a:r>
              <a:rPr lang="en-GB" sz="2000" dirty="0" smtClean="0">
                <a:solidFill>
                  <a:schemeClr val="tx1"/>
                </a:solidFill>
              </a:rPr>
              <a:t>: provide an extensive characterisation of targeted NDACC data and user documentation </a:t>
            </a:r>
          </a:p>
          <a:p>
            <a:pPr>
              <a:lnSpc>
                <a:spcPct val="90000"/>
              </a:lnSpc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</a:rPr>
              <a:t>I</a:t>
            </a:r>
            <a:r>
              <a:rPr lang="en-GB" sz="2000" dirty="0" smtClean="0">
                <a:solidFill>
                  <a:schemeClr val="tx1"/>
                </a:solidFill>
              </a:rPr>
              <a:t>nvestigate the integration of ground-based data products from various sources (ground-based in-situ surface and remote-sensing data, and satellite data)</a:t>
            </a:r>
          </a:p>
          <a:p>
            <a:pPr>
              <a:lnSpc>
                <a:spcPct val="90000"/>
              </a:lnSpc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</a:rPr>
              <a:t>P</a:t>
            </a:r>
            <a:r>
              <a:rPr lang="en-GB" sz="2000" dirty="0" smtClean="0">
                <a:solidFill>
                  <a:schemeClr val="tx1"/>
                </a:solidFill>
              </a:rPr>
              <a:t>rovide ground-based measurement time series back to 2003 in support of the re-analysis products of CAS.  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000000"/>
                </a:solidFill>
              </a:rPr>
              <a:t>D</a:t>
            </a:r>
            <a:r>
              <a:rPr lang="en-GB" sz="2000" dirty="0" smtClean="0">
                <a:solidFill>
                  <a:srgbClr val="000000"/>
                </a:solidFill>
              </a:rPr>
              <a:t>evelop </a:t>
            </a:r>
            <a:r>
              <a:rPr lang="en-GB" sz="2000" dirty="0">
                <a:solidFill>
                  <a:srgbClr val="000000"/>
                </a:solidFill>
              </a:rPr>
              <a:t>and implement a web-based application for validation of MACCII products using the NORS data products.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000000"/>
                </a:solidFill>
              </a:rPr>
              <a:t>Capacity </a:t>
            </a:r>
            <a:r>
              <a:rPr lang="en-GB" sz="2000" dirty="0" smtClean="0">
                <a:solidFill>
                  <a:srgbClr val="000000"/>
                </a:solidFill>
              </a:rPr>
              <a:t>building: </a:t>
            </a:r>
            <a:endParaRPr lang="en-GB" sz="2000" dirty="0">
              <a:solidFill>
                <a:srgbClr val="000000"/>
              </a:solidFill>
            </a:endParaRPr>
          </a:p>
          <a:p>
            <a:pPr marL="742950" lvl="2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>
                <a:solidFill>
                  <a:srgbClr val="000000"/>
                </a:solidFill>
              </a:rPr>
              <a:t>To ‘export’ project achievements to whole NDACC community</a:t>
            </a:r>
          </a:p>
          <a:p>
            <a:pPr marL="742950" lvl="2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>
                <a:solidFill>
                  <a:srgbClr val="000000"/>
                </a:solidFill>
              </a:rPr>
              <a:t>To support the extension of NDACC to stations outside Western Europe, namely in the tropics, in China, Latin America, Africa and Eastern </a:t>
            </a:r>
            <a:r>
              <a:rPr lang="en-GB" dirty="0" smtClean="0">
                <a:solidFill>
                  <a:srgbClr val="000000"/>
                </a:solidFill>
              </a:rPr>
              <a:t>Europe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GB" sz="2200" dirty="0" smtClean="0"/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7019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0555" y="189972"/>
            <a:ext cx="9327444" cy="642584"/>
          </a:xfrm>
        </p:spPr>
        <p:txBody>
          <a:bodyPr>
            <a:noAutofit/>
          </a:bodyPr>
          <a:lstStyle/>
          <a:p>
            <a:r>
              <a:rPr lang="fr-FR" sz="3600" dirty="0" smtClean="0"/>
              <a:t>CNRS Contribution: </a:t>
            </a:r>
            <a:r>
              <a:rPr lang="fr-FR" sz="3600" dirty="0" err="1" smtClean="0"/>
              <a:t>Re</a:t>
            </a:r>
            <a:r>
              <a:rPr lang="fr-FR" sz="3600" dirty="0" smtClean="0"/>
              <a:t>–</a:t>
            </a:r>
            <a:r>
              <a:rPr lang="fr-FR" sz="3600" dirty="0" err="1" smtClean="0"/>
              <a:t>analysed</a:t>
            </a:r>
            <a:r>
              <a:rPr lang="fr-FR" sz="3600" dirty="0" smtClean="0"/>
              <a:t> O3 profiles </a:t>
            </a:r>
            <a:br>
              <a:rPr lang="fr-FR" sz="3600" dirty="0" smtClean="0"/>
            </a:br>
            <a:endParaRPr lang="fr-FR" sz="3600" dirty="0"/>
          </a:p>
        </p:txBody>
      </p:sp>
      <p:cxnSp>
        <p:nvCxnSpPr>
          <p:cNvPr id="15" name="Straight Connector 13"/>
          <p:cNvCxnSpPr/>
          <p:nvPr/>
        </p:nvCxnSpPr>
        <p:spPr>
          <a:xfrm flipH="1">
            <a:off x="1172584" y="567907"/>
            <a:ext cx="3766287" cy="297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/>
        </p:nvCxnSpPr>
        <p:spPr>
          <a:xfrm rot="10800000">
            <a:off x="2231499" y="637896"/>
            <a:ext cx="31197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277297" y="917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124" y="604011"/>
            <a:ext cx="90908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err="1" smtClean="0"/>
              <a:t>Define</a:t>
            </a:r>
            <a:r>
              <a:rPr lang="fr-FR" u="sng" dirty="0" smtClean="0"/>
              <a:t> the content : </a:t>
            </a:r>
            <a:r>
              <a:rPr lang="fr-FR" u="sng" dirty="0" err="1" smtClean="0"/>
              <a:t>Homegenisation</a:t>
            </a:r>
            <a:r>
              <a:rPr lang="fr-FR" u="sng" dirty="0" smtClean="0"/>
              <a:t> of the O3 LIDAR NDACC data</a:t>
            </a:r>
          </a:p>
          <a:p>
            <a:endParaRPr lang="fr-FR" sz="1600" u="sng" dirty="0" smtClean="0"/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/>
              <a:t>Use the  ISSI (</a:t>
            </a:r>
            <a:r>
              <a:rPr lang="fr-FR" sz="1600" dirty="0"/>
              <a:t>International </a:t>
            </a:r>
            <a:r>
              <a:rPr lang="fr-FR" sz="1600" dirty="0" err="1"/>
              <a:t>Space</a:t>
            </a:r>
            <a:r>
              <a:rPr lang="fr-FR" sz="1600" dirty="0"/>
              <a:t> </a:t>
            </a:r>
            <a:r>
              <a:rPr lang="fr-FR" sz="1600" dirty="0" smtClean="0"/>
              <a:t>Science Institute</a:t>
            </a:r>
            <a:r>
              <a:rPr lang="fr-FR" sz="1600" dirty="0"/>
              <a:t>, Bern) </a:t>
            </a:r>
            <a:r>
              <a:rPr lang="fr-FR" sz="1600" dirty="0" err="1"/>
              <a:t>project</a:t>
            </a:r>
            <a:r>
              <a:rPr lang="fr-FR" sz="1600" dirty="0"/>
              <a:t> </a:t>
            </a:r>
            <a:r>
              <a:rPr lang="fr-FR" sz="1600" dirty="0" smtClean="0"/>
              <a:t> </a:t>
            </a:r>
            <a:r>
              <a:rPr lang="fr-FR" sz="1600" dirty="0" err="1" smtClean="0"/>
              <a:t>recommendation</a:t>
            </a:r>
            <a:r>
              <a:rPr lang="fr-FR" sz="1600" dirty="0" smtClean="0"/>
              <a:t> </a:t>
            </a:r>
            <a:r>
              <a:rPr lang="fr-FR" sz="1600" dirty="0" err="1" smtClean="0"/>
              <a:t>regarding</a:t>
            </a:r>
            <a:r>
              <a:rPr lang="fr-FR" sz="1600" dirty="0" smtClean="0"/>
              <a:t> </a:t>
            </a:r>
            <a:r>
              <a:rPr lang="fr-FR" sz="1600" dirty="0"/>
              <a:t>the </a:t>
            </a:r>
            <a:r>
              <a:rPr lang="fr-FR" sz="1600" dirty="0" err="1"/>
              <a:t>homogeneisation</a:t>
            </a:r>
            <a:r>
              <a:rPr lang="fr-FR" sz="1600" dirty="0"/>
              <a:t> of the </a:t>
            </a:r>
            <a:r>
              <a:rPr lang="fr-FR" sz="1600" dirty="0" err="1"/>
              <a:t>characterisation</a:t>
            </a:r>
            <a:r>
              <a:rPr lang="fr-FR" sz="1600" dirty="0"/>
              <a:t> of the LIDAR  vertical </a:t>
            </a:r>
            <a:r>
              <a:rPr lang="fr-FR" sz="1600" dirty="0" err="1"/>
              <a:t>resolution</a:t>
            </a:r>
            <a:r>
              <a:rPr lang="fr-FR" sz="1600" dirty="0"/>
              <a:t> and </a:t>
            </a:r>
            <a:r>
              <a:rPr lang="fr-FR" sz="1600" dirty="0" err="1" smtClean="0"/>
              <a:t>uncertainties</a:t>
            </a:r>
            <a:r>
              <a:rPr lang="fr-FR" sz="1600" dirty="0" smtClean="0"/>
              <a:t> (lead by Thierry Leblanc)</a:t>
            </a:r>
            <a:endParaRPr lang="fr-FR" sz="1600" dirty="0"/>
          </a:p>
          <a:p>
            <a:pPr marL="285750" indent="-285750">
              <a:buFont typeface="Wingdings" charset="2"/>
              <a:buChar char="§"/>
            </a:pPr>
            <a:endParaRPr lang="fr-FR" sz="1600" u="sng" dirty="0"/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/>
              <a:t>Use the </a:t>
            </a:r>
            <a:r>
              <a:rPr lang="fr-FR" sz="1600" dirty="0" err="1" smtClean="0"/>
              <a:t>recommendation</a:t>
            </a:r>
            <a:r>
              <a:rPr lang="fr-FR" sz="1600" dirty="0" smtClean="0"/>
              <a:t> of the IGACO –O3 </a:t>
            </a:r>
            <a:r>
              <a:rPr lang="fr-FR" sz="1600" dirty="0" err="1" smtClean="0"/>
              <a:t>activity</a:t>
            </a:r>
            <a:r>
              <a:rPr lang="fr-FR" sz="1600" dirty="0" smtClean="0"/>
              <a:t>: </a:t>
            </a:r>
            <a:r>
              <a:rPr lang="fr-FR" sz="1600" dirty="0"/>
              <a:t>ACSO  (Absorption Cross Sections of </a:t>
            </a:r>
            <a:r>
              <a:rPr lang="fr-FR" sz="1600" dirty="0" smtClean="0"/>
              <a:t>Ozone)</a:t>
            </a:r>
          </a:p>
          <a:p>
            <a:pPr marL="285750" indent="-285750">
              <a:buFont typeface="Wingdings" charset="2"/>
              <a:buChar char="§"/>
            </a:pPr>
            <a:endParaRPr lang="fr-FR" sz="1600" dirty="0"/>
          </a:p>
          <a:p>
            <a:pPr marL="285750" indent="-285750">
              <a:buFont typeface="Wingdings" charset="2"/>
              <a:buChar char="§"/>
            </a:pPr>
            <a:r>
              <a:rPr lang="fr-FR" sz="1600" dirty="0" err="1" smtClean="0"/>
              <a:t>Define</a:t>
            </a:r>
            <a:r>
              <a:rPr lang="fr-FR" sz="1600" dirty="0" smtClean="0"/>
              <a:t> the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et Pressure Model </a:t>
            </a:r>
            <a:r>
              <a:rPr lang="fr-FR" sz="1600" dirty="0" err="1" smtClean="0"/>
              <a:t>used</a:t>
            </a:r>
            <a:r>
              <a:rPr lang="fr-FR" sz="1600" dirty="0" smtClean="0"/>
              <a:t> for the data base.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124" y="3913682"/>
            <a:ext cx="94306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err="1"/>
              <a:t>Define</a:t>
            </a:r>
            <a:r>
              <a:rPr lang="fr-FR" u="sng" dirty="0"/>
              <a:t> the format for the </a:t>
            </a:r>
            <a:r>
              <a:rPr lang="fr-FR" u="sng" dirty="0" err="1"/>
              <a:t>delivery</a:t>
            </a:r>
            <a:r>
              <a:rPr lang="fr-FR" u="sng" dirty="0"/>
              <a:t> : </a:t>
            </a:r>
            <a:r>
              <a:rPr lang="en-GB" dirty="0"/>
              <a:t>HDF GEOMS </a:t>
            </a:r>
            <a:endParaRPr lang="fr-FR" u="sng" dirty="0" smtClean="0"/>
          </a:p>
          <a:p>
            <a:endParaRPr lang="fr-FR" sz="1400" dirty="0"/>
          </a:p>
          <a:p>
            <a:pPr marL="285750" lvl="0" indent="-285750">
              <a:buFont typeface="Wingdings" charset="2"/>
              <a:buChar char="§"/>
            </a:pPr>
            <a:r>
              <a:rPr lang="en-GB" sz="1600" dirty="0"/>
              <a:t>Location, time and duration provided</a:t>
            </a:r>
            <a:endParaRPr lang="fr-FR" sz="1600" dirty="0"/>
          </a:p>
          <a:p>
            <a:pPr marL="285750" lvl="0" indent="-285750">
              <a:buFont typeface="Wingdings" charset="2"/>
              <a:buChar char="§"/>
            </a:pPr>
            <a:r>
              <a:rPr lang="en-GB" sz="1600" dirty="0"/>
              <a:t>O3 number density</a:t>
            </a:r>
            <a:endParaRPr lang="fr-FR" sz="1600" dirty="0"/>
          </a:p>
          <a:p>
            <a:pPr marL="285750" lvl="0" indent="-285750">
              <a:buFont typeface="Wingdings" charset="2"/>
              <a:buChar char="§"/>
            </a:pPr>
            <a:r>
              <a:rPr lang="en-GB" sz="1600" dirty="0"/>
              <a:t>Altitude resolution of O3 number density </a:t>
            </a:r>
            <a:endParaRPr lang="fr-FR" sz="1600" dirty="0"/>
          </a:p>
          <a:p>
            <a:pPr marL="285750" lvl="0" indent="-285750">
              <a:buFont typeface="Wingdings" charset="2"/>
              <a:buChar char="§"/>
            </a:pPr>
            <a:r>
              <a:rPr lang="en-GB" sz="1600" dirty="0" smtClean="0"/>
              <a:t>O3 </a:t>
            </a:r>
            <a:r>
              <a:rPr lang="en-GB" sz="1600" dirty="0"/>
              <a:t>mixing-ratio profile provided</a:t>
            </a:r>
            <a:endParaRPr lang="fr-FR" sz="1600" dirty="0"/>
          </a:p>
          <a:p>
            <a:pPr marL="285750" lvl="0" indent="-285750">
              <a:buFont typeface="Wingdings" charset="2"/>
              <a:buChar char="§"/>
            </a:pPr>
            <a:r>
              <a:rPr lang="en-GB" sz="1600" dirty="0"/>
              <a:t>O3 mixing-ratio profile provided</a:t>
            </a:r>
            <a:endParaRPr lang="fr-FR" sz="1600" dirty="0"/>
          </a:p>
          <a:p>
            <a:pPr marL="285750" lvl="0" indent="-285750">
              <a:buFont typeface="Wingdings" charset="2"/>
              <a:buChar char="§"/>
            </a:pPr>
            <a:r>
              <a:rPr lang="en-GB" sz="1600" dirty="0"/>
              <a:t>O3 column  </a:t>
            </a:r>
            <a:r>
              <a:rPr lang="en-GB" sz="1600" dirty="0" smtClean="0"/>
              <a:t>provided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600" dirty="0" err="1"/>
              <a:t>Related</a:t>
            </a:r>
            <a:r>
              <a:rPr lang="fr-FR" sz="1600" dirty="0"/>
              <a:t> </a:t>
            </a:r>
            <a:r>
              <a:rPr lang="fr-FR" sz="1600" dirty="0" err="1"/>
              <a:t>uncertainty</a:t>
            </a:r>
            <a:endParaRPr lang="fr-FR" sz="1600" dirty="0"/>
          </a:p>
          <a:p>
            <a:pPr marL="285750" lvl="0" indent="-285750">
              <a:buFont typeface="Wingdings" charset="2"/>
              <a:buChar char="§"/>
            </a:pPr>
            <a:endParaRPr lang="fr-FR" sz="16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11075" y="3278652"/>
            <a:ext cx="9137237" cy="5847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fr-FR" sz="1600" dirty="0" smtClean="0"/>
              <a:t>An </a:t>
            </a:r>
            <a:r>
              <a:rPr lang="fr-FR" sz="1600" dirty="0"/>
              <a:t>extensive </a:t>
            </a:r>
            <a:r>
              <a:rPr lang="fr-FR" sz="1600" dirty="0" err="1"/>
              <a:t>characterisation</a:t>
            </a:r>
            <a:r>
              <a:rPr lang="fr-FR" sz="1600" dirty="0"/>
              <a:t> (</a:t>
            </a:r>
            <a:r>
              <a:rPr lang="fr-FR" sz="1600" dirty="0" err="1"/>
              <a:t>metadata</a:t>
            </a:r>
            <a:r>
              <a:rPr lang="fr-FR" sz="1600" dirty="0"/>
              <a:t>) of </a:t>
            </a:r>
            <a:r>
              <a:rPr lang="fr-FR" sz="1600" dirty="0" smtClean="0"/>
              <a:t> O3 LIDAR </a:t>
            </a:r>
            <a:r>
              <a:rPr lang="fr-FR" sz="1600" dirty="0"/>
              <a:t>data and </a:t>
            </a:r>
            <a:r>
              <a:rPr lang="fr-FR" sz="1600" dirty="0" smtClean="0"/>
              <a:t>user documentation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found</a:t>
            </a:r>
            <a:r>
              <a:rPr lang="fr-FR" sz="1600" dirty="0" smtClean="0"/>
              <a:t> </a:t>
            </a:r>
          </a:p>
          <a:p>
            <a:pPr lvl="0" algn="ctr"/>
            <a:r>
              <a:rPr lang="fr-FR" sz="1600" dirty="0" err="1" smtClean="0"/>
              <a:t>At</a:t>
            </a:r>
            <a:r>
              <a:rPr lang="fr-FR" sz="1600" dirty="0" smtClean="0"/>
              <a:t>  http</a:t>
            </a:r>
            <a:r>
              <a:rPr lang="fr-FR" sz="1600" dirty="0"/>
              <a:t>://</a:t>
            </a:r>
            <a:r>
              <a:rPr lang="fr-FR" sz="1600" dirty="0" err="1"/>
              <a:t>nors.aeronomie.be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429112" y="6223125"/>
            <a:ext cx="4301177" cy="5847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fr-FR" sz="1600" dirty="0" smtClean="0"/>
              <a:t>LIDAR HDF GEOMS </a:t>
            </a:r>
            <a:r>
              <a:rPr lang="fr-FR" sz="1600" dirty="0" err="1" smtClean="0"/>
              <a:t>template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find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endParaRPr lang="fr-FR" sz="1600" dirty="0" smtClean="0"/>
          </a:p>
          <a:p>
            <a:pPr lvl="0" algn="ctr"/>
            <a:r>
              <a:rPr lang="fr-FR" sz="1600" dirty="0" smtClean="0"/>
              <a:t> http://</a:t>
            </a:r>
            <a:r>
              <a:rPr lang="fr-FR" sz="1600" dirty="0" err="1" smtClean="0"/>
              <a:t>avdc.gsfc.nasa.gov</a:t>
            </a:r>
            <a:r>
              <a:rPr lang="fr-FR" sz="1600" dirty="0" smtClean="0"/>
              <a:t>/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94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584"/>
          </a:xfrm>
        </p:spPr>
        <p:txBody>
          <a:bodyPr>
            <a:noAutofit/>
          </a:bodyPr>
          <a:lstStyle/>
          <a:p>
            <a:r>
              <a:rPr lang="fr-FR" sz="3600" dirty="0" smtClean="0"/>
              <a:t>CNRS Contribution: </a:t>
            </a:r>
            <a:r>
              <a:rPr lang="fr-FR" sz="3600" dirty="0" err="1" smtClean="0"/>
              <a:t>Delivery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endParaRPr lang="fr-FR" sz="3600" dirty="0"/>
          </a:p>
        </p:txBody>
      </p:sp>
      <p:cxnSp>
        <p:nvCxnSpPr>
          <p:cNvPr id="15" name="Straight Connector 13"/>
          <p:cNvCxnSpPr/>
          <p:nvPr/>
        </p:nvCxnSpPr>
        <p:spPr>
          <a:xfrm flipH="1">
            <a:off x="1172584" y="567907"/>
            <a:ext cx="3766287" cy="297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/>
        </p:nvCxnSpPr>
        <p:spPr>
          <a:xfrm rot="10800000">
            <a:off x="4831976" y="567908"/>
            <a:ext cx="31197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0" y="689238"/>
            <a:ext cx="9144000" cy="54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charset="2"/>
              <a:buChar char="q"/>
            </a:pPr>
            <a:r>
              <a:rPr lang="fr-BE" dirty="0" smtClean="0"/>
              <a:t>Implementation of </a:t>
            </a:r>
            <a:r>
              <a:rPr lang="fr-BE" dirty="0"/>
              <a:t>procedures for operational delivery of </a:t>
            </a:r>
            <a:r>
              <a:rPr lang="fr-BE" dirty="0" smtClean="0"/>
              <a:t> NRT NDACC LIDAR </a:t>
            </a:r>
            <a:r>
              <a:rPr lang="fr-BE" dirty="0"/>
              <a:t>data to the NORS data server with a delay of maximum 1 month after data acquisition</a:t>
            </a:r>
            <a:endParaRPr lang="en-GB" dirty="0"/>
          </a:p>
        </p:txBody>
      </p:sp>
      <p:sp>
        <p:nvSpPr>
          <p:cNvPr id="23" name="Flèche à angle droit 22"/>
          <p:cNvSpPr/>
          <p:nvPr/>
        </p:nvSpPr>
        <p:spPr>
          <a:xfrm rot="5400000">
            <a:off x="257522" y="6115073"/>
            <a:ext cx="477934" cy="47170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132132" y="5352555"/>
            <a:ext cx="799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Use of a </a:t>
            </a:r>
            <a:r>
              <a:rPr lang="fr-FR" dirty="0" err="1"/>
              <a:t>common</a:t>
            </a:r>
            <a:r>
              <a:rPr lang="fr-FR" dirty="0"/>
              <a:t> HDF format </a:t>
            </a:r>
            <a:r>
              <a:rPr lang="fr-FR" dirty="0" err="1"/>
              <a:t>compliant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GEOMS </a:t>
            </a:r>
            <a:endParaRPr lang="fr-FR" dirty="0" smtClean="0"/>
          </a:p>
          <a:p>
            <a:pPr algn="ctr"/>
            <a:r>
              <a:rPr lang="fr-FR" dirty="0" smtClean="0"/>
              <a:t>(</a:t>
            </a:r>
            <a:r>
              <a:rPr lang="fr-FR" dirty="0" err="1"/>
              <a:t>Generic</a:t>
            </a:r>
            <a:r>
              <a:rPr lang="fr-FR" dirty="0"/>
              <a:t> </a:t>
            </a:r>
            <a:r>
              <a:rPr lang="fr-FR" dirty="0" err="1"/>
              <a:t>Earth</a:t>
            </a:r>
            <a:r>
              <a:rPr lang="fr-FR" dirty="0"/>
              <a:t> Observation </a:t>
            </a:r>
            <a:r>
              <a:rPr lang="fr-FR" dirty="0" err="1"/>
              <a:t>Metadata</a:t>
            </a:r>
            <a:r>
              <a:rPr lang="fr-FR" dirty="0"/>
              <a:t> Standard) guidelines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277297" y="917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7" name="Image 2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8"/>
          <a:stretch/>
        </p:blipFill>
        <p:spPr bwMode="auto">
          <a:xfrm>
            <a:off x="204194" y="1303592"/>
            <a:ext cx="8862992" cy="4115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825343" y="6234670"/>
            <a:ext cx="7366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OHP NRT data </a:t>
            </a:r>
            <a:r>
              <a:rPr lang="fr-FR" dirty="0" err="1" smtClean="0"/>
              <a:t>available</a:t>
            </a:r>
            <a:r>
              <a:rPr lang="fr-FR" dirty="0" smtClean="0"/>
              <a:t> on the NDACC </a:t>
            </a:r>
            <a:r>
              <a:rPr lang="fr-FR" dirty="0" err="1" smtClean="0"/>
              <a:t>website</a:t>
            </a:r>
            <a:r>
              <a:rPr lang="fr-FR" dirty="0" smtClean="0"/>
              <a:t>  </a:t>
            </a:r>
            <a:r>
              <a:rPr lang="fr-FR" dirty="0" err="1" smtClean="0"/>
              <a:t>from</a:t>
            </a:r>
            <a:r>
              <a:rPr lang="fr-FR" dirty="0" smtClean="0"/>
              <a:t> 2012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endParaRPr lang="fr-FR" dirty="0" smtClean="0"/>
          </a:p>
          <a:p>
            <a:pPr algn="ctr"/>
            <a:r>
              <a:rPr lang="fr-FR" dirty="0" err="1" smtClean="0"/>
              <a:t>Delivery</a:t>
            </a:r>
            <a:r>
              <a:rPr lang="fr-FR" dirty="0" smtClean="0"/>
              <a:t> of </a:t>
            </a:r>
            <a:r>
              <a:rPr lang="fr-FR" dirty="0" err="1" smtClean="0"/>
              <a:t>consolidate</a:t>
            </a:r>
            <a:r>
              <a:rPr lang="fr-FR" dirty="0" smtClean="0"/>
              <a:t> data </a:t>
            </a:r>
            <a:r>
              <a:rPr lang="fr-FR" dirty="0" err="1" smtClean="0"/>
              <a:t>from</a:t>
            </a:r>
            <a:r>
              <a:rPr lang="fr-FR" dirty="0" smtClean="0"/>
              <a:t> 2003 by the end of the </a:t>
            </a:r>
            <a:r>
              <a:rPr lang="fr-FR" dirty="0" err="1" smtClean="0"/>
              <a:t>year</a:t>
            </a:r>
            <a:r>
              <a:rPr lang="fr-FR" dirty="0" smtClean="0"/>
              <a:t>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65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584"/>
          </a:xfrm>
        </p:spPr>
        <p:txBody>
          <a:bodyPr>
            <a:noAutofit/>
          </a:bodyPr>
          <a:lstStyle/>
          <a:p>
            <a:r>
              <a:rPr lang="fr-FR" sz="3600" dirty="0" smtClean="0"/>
              <a:t>CNRS Contribution: </a:t>
            </a:r>
            <a:r>
              <a:rPr lang="fr-FR" sz="3600" dirty="0" err="1" smtClean="0"/>
              <a:t>Delivery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endParaRPr lang="fr-FR" sz="3600" dirty="0"/>
          </a:p>
        </p:txBody>
      </p:sp>
      <p:cxnSp>
        <p:nvCxnSpPr>
          <p:cNvPr id="15" name="Straight Connector 13"/>
          <p:cNvCxnSpPr/>
          <p:nvPr/>
        </p:nvCxnSpPr>
        <p:spPr>
          <a:xfrm flipH="1">
            <a:off x="1172584" y="567907"/>
            <a:ext cx="3766287" cy="297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/>
        </p:nvCxnSpPr>
        <p:spPr>
          <a:xfrm rot="10800000">
            <a:off x="4831976" y="567908"/>
            <a:ext cx="31197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277297" y="917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 descr="Capture d’écran 2013-11-06 à 23.4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907"/>
            <a:ext cx="3797678" cy="3222898"/>
          </a:xfrm>
          <a:prstGeom prst="rect">
            <a:avLst/>
          </a:prstGeom>
        </p:spPr>
      </p:pic>
      <p:pic>
        <p:nvPicPr>
          <p:cNvPr id="4" name="Image 3" descr="Capture d’écran 2013-11-06 à 23.44.3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8379" r="47157" b="16688"/>
          <a:stretch/>
        </p:blipFill>
        <p:spPr>
          <a:xfrm>
            <a:off x="4532310" y="772030"/>
            <a:ext cx="4358823" cy="2851533"/>
          </a:xfrm>
          <a:prstGeom prst="rect">
            <a:avLst/>
          </a:prstGeom>
        </p:spPr>
      </p:pic>
      <p:pic>
        <p:nvPicPr>
          <p:cNvPr id="5" name="Image 4" descr="Capture d’écran 2013-11-06 à 23.45.1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775" r="40630" b="23333"/>
          <a:stretch/>
        </p:blipFill>
        <p:spPr>
          <a:xfrm>
            <a:off x="100084" y="3623563"/>
            <a:ext cx="4270359" cy="3212645"/>
          </a:xfrm>
          <a:prstGeom prst="rect">
            <a:avLst/>
          </a:prstGeom>
        </p:spPr>
      </p:pic>
      <p:pic>
        <p:nvPicPr>
          <p:cNvPr id="6" name="Image 5" descr="Capture d’écran 2013-11-06 à 23.45.5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411" r="36272" b="30593"/>
          <a:stretch/>
        </p:blipFill>
        <p:spPr>
          <a:xfrm>
            <a:off x="3561008" y="4781611"/>
            <a:ext cx="5370057" cy="1755747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1431911" y="1469349"/>
            <a:ext cx="3100399" cy="17682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797679" y="1880269"/>
            <a:ext cx="1232688" cy="1743294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172584" y="5142722"/>
            <a:ext cx="2388424" cy="7471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94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3-10-28 à 13.2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10" y="1182491"/>
            <a:ext cx="4684889" cy="5590261"/>
          </a:xfrm>
          <a:prstGeom prst="rect">
            <a:avLst/>
          </a:prstGeom>
        </p:spPr>
      </p:pic>
      <p:pic>
        <p:nvPicPr>
          <p:cNvPr id="5" name="Image 4" descr="Capture d’écran 2013-10-28 à 13.27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491"/>
            <a:ext cx="4635500" cy="5590261"/>
          </a:xfrm>
          <a:prstGeom prst="rect">
            <a:avLst/>
          </a:prstGeom>
        </p:spPr>
      </p:pic>
      <p:cxnSp>
        <p:nvCxnSpPr>
          <p:cNvPr id="6" name="Straight Connector 13"/>
          <p:cNvCxnSpPr/>
          <p:nvPr/>
        </p:nvCxnSpPr>
        <p:spPr>
          <a:xfrm flipH="1">
            <a:off x="1172584" y="472322"/>
            <a:ext cx="3766287" cy="297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/>
          <p:cNvCxnSpPr/>
          <p:nvPr/>
        </p:nvCxnSpPr>
        <p:spPr>
          <a:xfrm rot="10800000">
            <a:off x="4831976" y="472323"/>
            <a:ext cx="31197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92708"/>
            <a:ext cx="8229600" cy="642584"/>
          </a:xfrm>
        </p:spPr>
        <p:txBody>
          <a:bodyPr>
            <a:noAutofit/>
          </a:bodyPr>
          <a:lstStyle/>
          <a:p>
            <a:r>
              <a:rPr lang="fr-FR" sz="3600" dirty="0" smtClean="0"/>
              <a:t>CNRS Contribution: </a:t>
            </a:r>
            <a:r>
              <a:rPr lang="fr-FR" sz="3600" dirty="0" err="1" smtClean="0"/>
              <a:t>Delivery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2" name="ZoneTexte 1"/>
          <p:cNvSpPr txBox="1"/>
          <p:nvPr/>
        </p:nvSpPr>
        <p:spPr>
          <a:xfrm>
            <a:off x="1420198" y="635691"/>
            <a:ext cx="630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MACC II data and NRT lidar profiles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623221" y="1846045"/>
            <a:ext cx="1446342" cy="14580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396366" y="5026788"/>
            <a:ext cx="1446342" cy="14580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82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3-10-28 à 13.25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/>
          <a:stretch/>
        </p:blipFill>
        <p:spPr>
          <a:xfrm>
            <a:off x="3249986" y="3903190"/>
            <a:ext cx="5894014" cy="2328684"/>
          </a:xfrm>
          <a:prstGeom prst="rect">
            <a:avLst/>
          </a:prstGeom>
        </p:spPr>
      </p:pic>
      <p:pic>
        <p:nvPicPr>
          <p:cNvPr id="5" name="Image 4" descr="Capture d’écran 2013-10-28 à 13.25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91"/>
            <a:ext cx="6267831" cy="2945198"/>
          </a:xfrm>
          <a:prstGeom prst="rect">
            <a:avLst/>
          </a:prstGeom>
        </p:spPr>
      </p:pic>
      <p:cxnSp>
        <p:nvCxnSpPr>
          <p:cNvPr id="8" name="Straight Connector 13"/>
          <p:cNvCxnSpPr/>
          <p:nvPr/>
        </p:nvCxnSpPr>
        <p:spPr>
          <a:xfrm flipH="1">
            <a:off x="1172584" y="472322"/>
            <a:ext cx="3766287" cy="297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192708"/>
            <a:ext cx="8229600" cy="642584"/>
          </a:xfrm>
        </p:spPr>
        <p:txBody>
          <a:bodyPr>
            <a:noAutofit/>
          </a:bodyPr>
          <a:lstStyle/>
          <a:p>
            <a:r>
              <a:rPr lang="fr-FR" sz="3600" dirty="0" smtClean="0"/>
              <a:t>CNRS Contribution: </a:t>
            </a:r>
            <a:r>
              <a:rPr lang="fr-FR" sz="3600" dirty="0" err="1" smtClean="0"/>
              <a:t>Delivery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10" name="ZoneTexte 9"/>
          <p:cNvSpPr txBox="1"/>
          <p:nvPr/>
        </p:nvSpPr>
        <p:spPr>
          <a:xfrm>
            <a:off x="1420198" y="573483"/>
            <a:ext cx="709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betwwen</a:t>
            </a:r>
            <a:r>
              <a:rPr lang="fr-FR" dirty="0" smtClean="0"/>
              <a:t> MACC II data and NRT lidar  partial </a:t>
            </a:r>
            <a:r>
              <a:rPr lang="fr-FR" dirty="0" err="1" smtClean="0"/>
              <a:t>column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431957" y="6423470"/>
            <a:ext cx="515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Website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construction,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release </a:t>
            </a:r>
            <a:r>
              <a:rPr lang="fr-FR" dirty="0" err="1" smtClean="0"/>
              <a:t>soon</a:t>
            </a:r>
            <a:endParaRPr lang="fr-FR" dirty="0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896947" y="6270952"/>
            <a:ext cx="477934" cy="47170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368881" y="1728463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Seasonal</a:t>
            </a:r>
            <a:r>
              <a:rPr lang="fr-FR" dirty="0" smtClean="0"/>
              <a:t> variation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reproduced</a:t>
            </a:r>
            <a:r>
              <a:rPr lang="fr-FR" dirty="0" smtClean="0"/>
              <a:t> by the model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0927" y="4613905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MACC II </a:t>
            </a:r>
            <a:r>
              <a:rPr lang="fr-FR" dirty="0" err="1" smtClean="0"/>
              <a:t>column</a:t>
            </a:r>
            <a:r>
              <a:rPr lang="fr-FR" dirty="0" smtClean="0"/>
              <a:t>  </a:t>
            </a:r>
            <a:r>
              <a:rPr lang="fr-FR" dirty="0" err="1" smtClean="0"/>
              <a:t>larger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LIDAR NRT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77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ivre relié">
  <a:themeElements>
    <a:clrScheme name="Livre reli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Livre reli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re reli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Livre relié.thmx</Template>
  <TotalTime>2000</TotalTime>
  <Words>1605</Words>
  <Application>Microsoft Macintosh PowerPoint</Application>
  <PresentationFormat>Présentation à l'écran (4:3)</PresentationFormat>
  <Paragraphs>329</Paragraphs>
  <Slides>23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Livre relié</vt:lpstr>
      <vt:lpstr>Présentation PowerPoint</vt:lpstr>
      <vt:lpstr>NORS project  </vt:lpstr>
      <vt:lpstr>NORS project  </vt:lpstr>
      <vt:lpstr>NORS objectives  </vt:lpstr>
      <vt:lpstr>CNRS Contribution: Re–analysed O3 profiles  </vt:lpstr>
      <vt:lpstr>CNRS Contribution: Delivery  </vt:lpstr>
      <vt:lpstr>CNRS Contribution: Delivery  </vt:lpstr>
      <vt:lpstr>CNRS Contribution: Delivery  </vt:lpstr>
      <vt:lpstr>CNRS Contribution: Delivery  </vt:lpstr>
      <vt:lpstr>CNRS Contribution: Integration of ozone products</vt:lpstr>
      <vt:lpstr>CNRS Contribution: Integration of ozone products</vt:lpstr>
      <vt:lpstr>Présentation PowerPoint</vt:lpstr>
      <vt:lpstr>Evaluate the validity domain of ozone profile data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CNRS Contribution: Capacity building </vt:lpstr>
      <vt:lpstr>Thank you </vt:lpstr>
      <vt:lpstr>Used of the Self-Organizing Map (SOM) for the Alpine stations </vt:lpstr>
      <vt:lpstr>Assimilation phase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pastel</dc:creator>
  <cp:lastModifiedBy>pastel</cp:lastModifiedBy>
  <cp:revision>44</cp:revision>
  <cp:lastPrinted>2013-11-07T15:37:41Z</cp:lastPrinted>
  <dcterms:created xsi:type="dcterms:W3CDTF">2013-10-28T11:07:05Z</dcterms:created>
  <dcterms:modified xsi:type="dcterms:W3CDTF">2013-11-07T15:43:59Z</dcterms:modified>
</cp:coreProperties>
</file>